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80"/>
  </p:handoutMasterIdLst>
  <p:sldIdLst>
    <p:sldId id="566" r:id="rId3"/>
    <p:sldId id="282" r:id="rId5"/>
    <p:sldId id="464" r:id="rId6"/>
    <p:sldId id="523" r:id="rId7"/>
    <p:sldId id="524" r:id="rId8"/>
    <p:sldId id="525" r:id="rId9"/>
    <p:sldId id="526" r:id="rId10"/>
    <p:sldId id="527" r:id="rId11"/>
    <p:sldId id="528" r:id="rId12"/>
    <p:sldId id="529" r:id="rId13"/>
    <p:sldId id="530" r:id="rId14"/>
    <p:sldId id="531" r:id="rId15"/>
    <p:sldId id="532" r:id="rId16"/>
    <p:sldId id="465" r:id="rId17"/>
    <p:sldId id="466" r:id="rId18"/>
    <p:sldId id="467" r:id="rId19"/>
    <p:sldId id="468" r:id="rId20"/>
    <p:sldId id="469" r:id="rId21"/>
    <p:sldId id="470" r:id="rId22"/>
    <p:sldId id="471" r:id="rId23"/>
    <p:sldId id="472" r:id="rId24"/>
    <p:sldId id="473" r:id="rId25"/>
    <p:sldId id="474" r:id="rId26"/>
    <p:sldId id="475" r:id="rId27"/>
    <p:sldId id="476" r:id="rId28"/>
    <p:sldId id="477" r:id="rId29"/>
    <p:sldId id="478" r:id="rId30"/>
    <p:sldId id="541" r:id="rId31"/>
    <p:sldId id="535" r:id="rId32"/>
    <p:sldId id="536" r:id="rId33"/>
    <p:sldId id="537" r:id="rId34"/>
    <p:sldId id="538" r:id="rId35"/>
    <p:sldId id="539" r:id="rId36"/>
    <p:sldId id="540" r:id="rId37"/>
    <p:sldId id="484" r:id="rId38"/>
    <p:sldId id="485" r:id="rId39"/>
    <p:sldId id="486" r:id="rId40"/>
    <p:sldId id="487" r:id="rId41"/>
    <p:sldId id="488" r:id="rId42"/>
    <p:sldId id="489" r:id="rId43"/>
    <p:sldId id="490" r:id="rId44"/>
    <p:sldId id="491" r:id="rId45"/>
    <p:sldId id="492" r:id="rId46"/>
    <p:sldId id="493" r:id="rId47"/>
    <p:sldId id="494" r:id="rId48"/>
    <p:sldId id="495" r:id="rId49"/>
    <p:sldId id="496" r:id="rId50"/>
    <p:sldId id="497" r:id="rId51"/>
    <p:sldId id="543" r:id="rId52"/>
    <p:sldId id="544" r:id="rId53"/>
    <p:sldId id="545" r:id="rId54"/>
    <p:sldId id="546" r:id="rId55"/>
    <p:sldId id="547" r:id="rId56"/>
    <p:sldId id="548" r:id="rId57"/>
    <p:sldId id="550" r:id="rId58"/>
    <p:sldId id="551" r:id="rId59"/>
    <p:sldId id="569" r:id="rId60"/>
    <p:sldId id="515" r:id="rId61"/>
    <p:sldId id="516" r:id="rId62"/>
    <p:sldId id="517" r:id="rId63"/>
    <p:sldId id="553" r:id="rId64"/>
    <p:sldId id="554" r:id="rId65"/>
    <p:sldId id="555" r:id="rId66"/>
    <p:sldId id="556" r:id="rId67"/>
    <p:sldId id="557" r:id="rId68"/>
    <p:sldId id="558" r:id="rId69"/>
    <p:sldId id="559" r:id="rId70"/>
    <p:sldId id="560" r:id="rId71"/>
    <p:sldId id="561" r:id="rId72"/>
    <p:sldId id="562" r:id="rId73"/>
    <p:sldId id="567" r:id="rId74"/>
    <p:sldId id="563" r:id="rId75"/>
    <p:sldId id="568" r:id="rId76"/>
    <p:sldId id="564" r:id="rId77"/>
    <p:sldId id="522" r:id="rId78"/>
    <p:sldId id="565" r:id="rId79"/>
  </p:sldIdLst>
  <p:sldSz cx="9144000" cy="5143500" type="screen16x9"/>
  <p:notesSz cx="6858000" cy="9144000"/>
  <p:custDataLst>
    <p:tags r:id="rId84"/>
  </p:custDataLst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803"/>
    <a:srgbClr val="FF00FF"/>
    <a:srgbClr val="0000FF"/>
    <a:srgbClr val="FF3300"/>
    <a:srgbClr val="0000CC"/>
    <a:srgbClr val="CC00CC"/>
    <a:srgbClr val="339933"/>
    <a:srgbClr val="DDDDDD"/>
    <a:srgbClr val="C0C0C0"/>
    <a:srgbClr val="D1DC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725" autoAdjust="0"/>
  </p:normalViewPr>
  <p:slideViewPr>
    <p:cSldViewPr>
      <p:cViewPr varScale="1">
        <p:scale>
          <a:sx n="138" d="100"/>
          <a:sy n="138" d="100"/>
        </p:scale>
        <p:origin x="936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4" Type="http://schemas.openxmlformats.org/officeDocument/2006/relationships/tags" Target="tags/tag3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2BB2E-5C67-422E-8CAF-75B2A71EB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D5C02-8A07-435B-9E33-1D173CD7F6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1DB53-F458-41B7-B845-FB2F8BA390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F6755-5608-45C4-8A85-A60DCC0AA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09BE1-35A0-4613-A236-2758F8CD8A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519522"/>
            <a:ext cx="9144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0" y="573528"/>
            <a:ext cx="9144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8" y="-74543"/>
            <a:ext cx="2641353" cy="72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rot="19463649">
            <a:off x="-14743" y="329599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9463649">
            <a:off x="5755951" y="2997574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 rot="19463649">
            <a:off x="2667498" y="4262854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rot="19463649">
            <a:off x="6379012" y="1519467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 rot="19463649">
            <a:off x="2667497" y="3117374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 rot="19463649">
            <a:off x="6188000" y="304771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19463649">
            <a:off x="137658" y="3549421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 rot="19463649">
            <a:off x="2346474" y="255969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rot="19463649">
            <a:off x="3182135" y="1399153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19463649">
            <a:off x="272533" y="1816738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 rot="19463649">
            <a:off x="6332015" y="4264373"/>
            <a:ext cx="194421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</a:rPr>
              <a:t>KYOSEN</a:t>
            </a:r>
            <a:endParaRPr lang="zh-CN" altLang="en-US" sz="32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.wav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6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6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6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6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-908109"/>
            <a:ext cx="9144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2" name="直接连接符 1"/>
          <p:cNvCxnSpPr/>
          <p:nvPr/>
        </p:nvCxnSpPr>
        <p:spPr>
          <a:xfrm>
            <a:off x="-483411" y="5884118"/>
            <a:ext cx="9681211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-370537" y="5588125"/>
            <a:ext cx="9681211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-402675" y="5304701"/>
            <a:ext cx="9681211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-457395" y="5021275"/>
            <a:ext cx="9681211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1591" y="356524"/>
            <a:ext cx="748883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数据结构教程</a:t>
            </a:r>
            <a:endParaRPr lang="zh-CN" altLang="en-US" sz="8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片包含 游戏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13" y="-974114"/>
            <a:ext cx="1061720" cy="31501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9826" y="1425267"/>
            <a:ext cx="3379829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 sz="1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sz="1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微课视频</a:t>
            </a:r>
            <a:r>
              <a:rPr lang="en-US" altLang="zh-CN" sz="1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sz="1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题库版</a:t>
            </a:r>
            <a:endParaRPr lang="zh-CN" altLang="en-US" sz="18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5069" y="1895290"/>
            <a:ext cx="12417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李春葆  主编</a:t>
            </a:r>
            <a:endParaRPr lang="zh-CN" altLang="en-US" sz="15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乐高玩具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99" y="2579211"/>
            <a:ext cx="4810764" cy="32411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86230" y="2449111"/>
            <a:ext cx="448734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图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224753" y="4708512"/>
            <a:ext cx="1889956" cy="1254489"/>
            <a:chOff x="-235082" y="5592394"/>
            <a:chExt cx="1889956" cy="1254488"/>
          </a:xfrm>
        </p:grpSpPr>
        <p:sp>
          <p:nvSpPr>
            <p:cNvPr id="13" name="矩形 12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-235082" y="6627172"/>
              <a:ext cx="1889956" cy="219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6"/>
          <p:cNvGrpSpPr/>
          <p:nvPr/>
        </p:nvGrpSpPr>
        <p:grpSpPr>
          <a:xfrm>
            <a:off x="467544" y="843558"/>
            <a:ext cx="5330730" cy="2952328"/>
            <a:chOff x="1285852" y="857232"/>
            <a:chExt cx="3429024" cy="2071702"/>
          </a:xfrm>
        </p:grpSpPr>
        <p:sp>
          <p:nvSpPr>
            <p:cNvPr id="3" name="椭圆 2"/>
            <p:cNvSpPr/>
            <p:nvPr/>
          </p:nvSpPr>
          <p:spPr>
            <a:xfrm>
              <a:off x="128585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57422" y="857232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35742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357422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286116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286248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0" name="直接连接符 9"/>
            <p:cNvCxnSpPr>
              <a:stCxn id="3" idx="7"/>
              <a:endCxn id="4" idx="2"/>
            </p:cNvCxnSpPr>
            <p:nvPr/>
          </p:nvCxnSpPr>
          <p:spPr>
            <a:xfrm rot="5400000" flipH="1" flipV="1">
              <a:off x="1687428" y="1035828"/>
              <a:ext cx="634275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3" idx="6"/>
              <a:endCxn id="5" idx="2"/>
            </p:cNvCxnSpPr>
            <p:nvPr/>
          </p:nvCxnSpPr>
          <p:spPr>
            <a:xfrm>
              <a:off x="1714480" y="1857364"/>
              <a:ext cx="64294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" idx="5"/>
              <a:endCxn id="6" idx="2"/>
            </p:cNvCxnSpPr>
            <p:nvPr/>
          </p:nvCxnSpPr>
          <p:spPr>
            <a:xfrm rot="16200000" flipH="1">
              <a:off x="1651709" y="2008906"/>
              <a:ext cx="705713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6" idx="6"/>
              <a:endCxn id="7" idx="2"/>
            </p:cNvCxnSpPr>
            <p:nvPr/>
          </p:nvCxnSpPr>
          <p:spPr>
            <a:xfrm>
              <a:off x="2786050" y="2714620"/>
              <a:ext cx="500066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7" idx="6"/>
              <a:endCxn id="8" idx="2"/>
            </p:cNvCxnSpPr>
            <p:nvPr/>
          </p:nvCxnSpPr>
          <p:spPr>
            <a:xfrm>
              <a:off x="3714744" y="2714620"/>
              <a:ext cx="571504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5" idx="6"/>
              <a:endCxn id="8" idx="1"/>
            </p:cNvCxnSpPr>
            <p:nvPr/>
          </p:nvCxnSpPr>
          <p:spPr>
            <a:xfrm>
              <a:off x="2786050" y="1857364"/>
              <a:ext cx="1562969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4" idx="4"/>
              <a:endCxn id="5" idx="0"/>
            </p:cNvCxnSpPr>
            <p:nvPr/>
          </p:nvCxnSpPr>
          <p:spPr>
            <a:xfrm rot="5400000">
              <a:off x="2393141" y="1464455"/>
              <a:ext cx="35719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617193" y="4515968"/>
            <a:ext cx="3559851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A. 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a，b，e，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，d，f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1025975" y="1195957"/>
            <a:ext cx="893037" cy="6908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623198" y="1454384"/>
            <a:ext cx="0" cy="514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188437" y="1248242"/>
            <a:ext cx="364333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下一个访问顶点是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d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不可能是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3074761" y="2203043"/>
            <a:ext cx="2154755" cy="8843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19" y="1584178"/>
            <a:ext cx="2931790" cy="2931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6"/>
          <p:cNvGrpSpPr/>
          <p:nvPr/>
        </p:nvGrpSpPr>
        <p:grpSpPr>
          <a:xfrm>
            <a:off x="107504" y="771550"/>
            <a:ext cx="5760640" cy="2948539"/>
            <a:chOff x="1285852" y="857232"/>
            <a:chExt cx="3429024" cy="2071702"/>
          </a:xfrm>
        </p:grpSpPr>
        <p:sp>
          <p:nvSpPr>
            <p:cNvPr id="3" name="椭圆 2"/>
            <p:cNvSpPr/>
            <p:nvPr/>
          </p:nvSpPr>
          <p:spPr>
            <a:xfrm>
              <a:off x="128585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57422" y="857232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35742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357422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286116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286248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0" name="直接连接符 9"/>
            <p:cNvCxnSpPr>
              <a:stCxn id="3" idx="7"/>
              <a:endCxn id="4" idx="2"/>
            </p:cNvCxnSpPr>
            <p:nvPr/>
          </p:nvCxnSpPr>
          <p:spPr>
            <a:xfrm rot="5400000" flipH="1" flipV="1">
              <a:off x="1687428" y="1035828"/>
              <a:ext cx="634275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3" idx="6"/>
              <a:endCxn id="5" idx="2"/>
            </p:cNvCxnSpPr>
            <p:nvPr/>
          </p:nvCxnSpPr>
          <p:spPr>
            <a:xfrm>
              <a:off x="1714480" y="1857364"/>
              <a:ext cx="64294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" idx="5"/>
              <a:endCxn id="6" idx="2"/>
            </p:cNvCxnSpPr>
            <p:nvPr/>
          </p:nvCxnSpPr>
          <p:spPr>
            <a:xfrm rot="16200000" flipH="1">
              <a:off x="1651709" y="2008906"/>
              <a:ext cx="705713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6" idx="6"/>
              <a:endCxn id="7" idx="2"/>
            </p:cNvCxnSpPr>
            <p:nvPr/>
          </p:nvCxnSpPr>
          <p:spPr>
            <a:xfrm>
              <a:off x="2786050" y="2714620"/>
              <a:ext cx="500066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7" idx="6"/>
              <a:endCxn id="8" idx="2"/>
            </p:cNvCxnSpPr>
            <p:nvPr/>
          </p:nvCxnSpPr>
          <p:spPr>
            <a:xfrm>
              <a:off x="3714744" y="2714620"/>
              <a:ext cx="571504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5" idx="6"/>
              <a:endCxn id="8" idx="1"/>
            </p:cNvCxnSpPr>
            <p:nvPr/>
          </p:nvCxnSpPr>
          <p:spPr>
            <a:xfrm>
              <a:off x="2786050" y="1857364"/>
              <a:ext cx="1562969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4" idx="4"/>
              <a:endCxn id="5" idx="0"/>
            </p:cNvCxnSpPr>
            <p:nvPr/>
          </p:nvCxnSpPr>
          <p:spPr>
            <a:xfrm rot="5400000">
              <a:off x="2393141" y="1464455"/>
              <a:ext cx="35719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707848" y="4296598"/>
            <a:ext cx="3143272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B. 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a，c，f，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，b，d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43808" y="1358660"/>
            <a:ext cx="385765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下一个访问顶点是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d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不可能是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68986" y="2571750"/>
            <a:ext cx="1000341" cy="8505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2672855" y="3504407"/>
            <a:ext cx="749950" cy="99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4230116" y="3514341"/>
            <a:ext cx="869963" cy="198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12" y="1216266"/>
            <a:ext cx="2936058" cy="3418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6"/>
          <p:cNvGrpSpPr/>
          <p:nvPr/>
        </p:nvGrpSpPr>
        <p:grpSpPr>
          <a:xfrm>
            <a:off x="420195" y="692093"/>
            <a:ext cx="4511845" cy="3031785"/>
            <a:chOff x="1285852" y="857232"/>
            <a:chExt cx="3429024" cy="2071702"/>
          </a:xfrm>
        </p:grpSpPr>
        <p:sp>
          <p:nvSpPr>
            <p:cNvPr id="3" name="椭圆 2"/>
            <p:cNvSpPr/>
            <p:nvPr/>
          </p:nvSpPr>
          <p:spPr>
            <a:xfrm>
              <a:off x="128585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57422" y="857232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35742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357422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286116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286248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0" name="直接连接符 9"/>
            <p:cNvCxnSpPr>
              <a:stCxn id="3" idx="7"/>
              <a:endCxn id="4" idx="2"/>
            </p:cNvCxnSpPr>
            <p:nvPr/>
          </p:nvCxnSpPr>
          <p:spPr>
            <a:xfrm rot="5400000" flipH="1" flipV="1">
              <a:off x="1687428" y="1035828"/>
              <a:ext cx="634275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3" idx="6"/>
              <a:endCxn id="5" idx="2"/>
            </p:cNvCxnSpPr>
            <p:nvPr/>
          </p:nvCxnSpPr>
          <p:spPr>
            <a:xfrm>
              <a:off x="1714480" y="1857364"/>
              <a:ext cx="64294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" idx="5"/>
              <a:endCxn id="6" idx="2"/>
            </p:cNvCxnSpPr>
            <p:nvPr/>
          </p:nvCxnSpPr>
          <p:spPr>
            <a:xfrm rot="16200000" flipH="1">
              <a:off x="1651709" y="2008906"/>
              <a:ext cx="705713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6" idx="6"/>
              <a:endCxn id="7" idx="2"/>
            </p:cNvCxnSpPr>
            <p:nvPr/>
          </p:nvCxnSpPr>
          <p:spPr>
            <a:xfrm>
              <a:off x="2786050" y="2714620"/>
              <a:ext cx="500066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7" idx="6"/>
              <a:endCxn id="8" idx="2"/>
            </p:cNvCxnSpPr>
            <p:nvPr/>
          </p:nvCxnSpPr>
          <p:spPr>
            <a:xfrm>
              <a:off x="3714744" y="2714620"/>
              <a:ext cx="571504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5" idx="6"/>
              <a:endCxn id="8" idx="1"/>
            </p:cNvCxnSpPr>
            <p:nvPr/>
          </p:nvCxnSpPr>
          <p:spPr>
            <a:xfrm>
              <a:off x="2786050" y="1857364"/>
              <a:ext cx="1562969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4" idx="4"/>
              <a:endCxn id="5" idx="0"/>
            </p:cNvCxnSpPr>
            <p:nvPr/>
          </p:nvCxnSpPr>
          <p:spPr>
            <a:xfrm rot="5400000">
              <a:off x="2393141" y="1464455"/>
              <a:ext cx="35719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651303" y="4342864"/>
            <a:ext cx="3143272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C. 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a，e，b，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，f，d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93206" y="1100488"/>
            <a:ext cx="33575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下一个访问顶点是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d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不可能是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c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037873" y="2067694"/>
            <a:ext cx="78653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2243290" y="1325332"/>
            <a:ext cx="0" cy="4820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394127" y="1292796"/>
            <a:ext cx="0" cy="57584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614000" y="2155713"/>
            <a:ext cx="1822263" cy="8400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1170194"/>
            <a:ext cx="2780537" cy="3561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6"/>
          <p:cNvGrpSpPr/>
          <p:nvPr/>
        </p:nvGrpSpPr>
        <p:grpSpPr>
          <a:xfrm>
            <a:off x="395536" y="699543"/>
            <a:ext cx="5355764" cy="3024336"/>
            <a:chOff x="1285852" y="857232"/>
            <a:chExt cx="3429024" cy="2071702"/>
          </a:xfrm>
        </p:grpSpPr>
        <p:sp>
          <p:nvSpPr>
            <p:cNvPr id="3" name="椭圆 2"/>
            <p:cNvSpPr/>
            <p:nvPr/>
          </p:nvSpPr>
          <p:spPr>
            <a:xfrm>
              <a:off x="128585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57422" y="857232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35742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357422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286116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286248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0" name="直接连接符 9"/>
            <p:cNvCxnSpPr>
              <a:stCxn id="3" idx="7"/>
              <a:endCxn id="4" idx="2"/>
            </p:cNvCxnSpPr>
            <p:nvPr/>
          </p:nvCxnSpPr>
          <p:spPr>
            <a:xfrm rot="5400000" flipH="1" flipV="1">
              <a:off x="1687428" y="1035828"/>
              <a:ext cx="634275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3" idx="6"/>
              <a:endCxn id="5" idx="2"/>
            </p:cNvCxnSpPr>
            <p:nvPr/>
          </p:nvCxnSpPr>
          <p:spPr>
            <a:xfrm>
              <a:off x="1714480" y="1857364"/>
              <a:ext cx="64294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" idx="5"/>
              <a:endCxn id="6" idx="2"/>
            </p:cNvCxnSpPr>
            <p:nvPr/>
          </p:nvCxnSpPr>
          <p:spPr>
            <a:xfrm rot="16200000" flipH="1">
              <a:off x="1651709" y="2008906"/>
              <a:ext cx="705713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6" idx="6"/>
              <a:endCxn id="7" idx="2"/>
            </p:cNvCxnSpPr>
            <p:nvPr/>
          </p:nvCxnSpPr>
          <p:spPr>
            <a:xfrm>
              <a:off x="2786050" y="2714620"/>
              <a:ext cx="500066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7" idx="6"/>
              <a:endCxn id="8" idx="2"/>
            </p:cNvCxnSpPr>
            <p:nvPr/>
          </p:nvCxnSpPr>
          <p:spPr>
            <a:xfrm>
              <a:off x="3714744" y="2714620"/>
              <a:ext cx="571504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5" idx="6"/>
              <a:endCxn id="8" idx="1"/>
            </p:cNvCxnSpPr>
            <p:nvPr/>
          </p:nvCxnSpPr>
          <p:spPr>
            <a:xfrm>
              <a:off x="2786050" y="1857364"/>
              <a:ext cx="1562969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4" idx="4"/>
              <a:endCxn id="5" idx="0"/>
            </p:cNvCxnSpPr>
            <p:nvPr/>
          </p:nvCxnSpPr>
          <p:spPr>
            <a:xfrm rot="5400000">
              <a:off x="2393141" y="1464455"/>
              <a:ext cx="35719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259632" y="3987563"/>
            <a:ext cx="3143272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D. 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a，e，d，f，c，b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59632" y="4443957"/>
            <a:ext cx="15001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答案为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1259632" y="2010320"/>
            <a:ext cx="78348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893404" y="2128431"/>
            <a:ext cx="2217185" cy="875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 flipV="1">
            <a:off x="4214571" y="3169715"/>
            <a:ext cx="562837" cy="86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rot="5400000">
            <a:off x="3088493" y="2921209"/>
            <a:ext cx="1588" cy="504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2836649" y="3287755"/>
            <a:ext cx="571504" cy="158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4287169" y="3290311"/>
            <a:ext cx="571504" cy="158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3073418" y="2030439"/>
            <a:ext cx="2160240" cy="918048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rot="5400000" flipH="1" flipV="1">
            <a:off x="2305966" y="1585192"/>
            <a:ext cx="357191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41" y="950291"/>
            <a:ext cx="2664296" cy="3637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 descr="羊皮纸"/>
          <p:cNvSpPr txBox="1">
            <a:spLocks noChangeArrowheads="1"/>
          </p:cNvSpPr>
          <p:nvPr/>
        </p:nvSpPr>
        <p:spPr bwMode="auto">
          <a:xfrm>
            <a:off x="738174" y="1275606"/>
            <a:ext cx="7667652" cy="3175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80000" rIns="216000" bIns="180000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）访问初始点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，接着访问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的所有未被访问过的邻接点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30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30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…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（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）按照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30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30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…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的次序，访问每一个顶点的所有未被访问过的邻接点。　　　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（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）依次类推，直到图中所有和初始点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有路径相通的顶点都被访问过为止。       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197" name="Text Box 5" descr="再生纸"/>
          <p:cNvSpPr txBox="1">
            <a:spLocks noChangeArrowheads="1"/>
          </p:cNvSpPr>
          <p:nvPr/>
        </p:nvSpPr>
        <p:spPr bwMode="auto">
          <a:xfrm>
            <a:off x="107504" y="58592"/>
            <a:ext cx="3929091" cy="364490"/>
          </a:xfrm>
          <a:prstGeom prst="rect">
            <a:avLst/>
          </a:prstGeom>
          <a:ln>
            <a:noFill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8.3.3 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广度优先遍历算法</a:t>
            </a:r>
            <a:endParaRPr lang="zh-CN" altLang="en-US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731065"/>
            <a:ext cx="45720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广度优先遍历的过程：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6168" y="741181"/>
            <a:ext cx="8207376" cy="3892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 rtlCol="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广度优先搜索遍历体现先进先出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的特点，用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实现。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667" y="101271"/>
            <a:ext cx="25717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算法设计思路：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43"/>
          <p:cNvGrpSpPr/>
          <p:nvPr/>
        </p:nvGrpSpPr>
        <p:grpSpPr>
          <a:xfrm>
            <a:off x="576168" y="3362473"/>
            <a:ext cx="8207376" cy="1661024"/>
            <a:chOff x="472256" y="4196868"/>
            <a:chExt cx="8207376" cy="1661024"/>
          </a:xfrm>
        </p:grpSpPr>
        <p:sp>
          <p:nvSpPr>
            <p:cNvPr id="45" name="Rectangle 3"/>
            <p:cNvSpPr>
              <a:spLocks noChangeArrowheads="1"/>
            </p:cNvSpPr>
            <p:nvPr/>
          </p:nvSpPr>
          <p:spPr bwMode="auto">
            <a:xfrm>
              <a:off x="472256" y="4196868"/>
              <a:ext cx="8207376" cy="911860"/>
            </a:xfrm>
            <a:prstGeom prst="rect">
              <a:avLst/>
            </a:prstGeom>
            <a:ln>
              <a:noFill/>
              <a:tailEnd type="none" w="med" len="lg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 algn="l">
                <a:lnSpc>
                  <a:spcPts val="3200"/>
                </a:lnSpc>
                <a:buBlip>
                  <a:blip r:embed="rId1"/>
                </a:buBlip>
              </a:pP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如何确定一个顶点是否访问过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? 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设置一个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visited[]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数组，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visited[</a:t>
              </a:r>
              <a:r>
                <a:rPr lang="en-US" altLang="zh-CN" sz="1800" i="1" dirty="0" err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]=0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表示顶点</a:t>
              </a:r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没有访问；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visited[</a:t>
              </a:r>
              <a:r>
                <a:rPr lang="en-US" altLang="zh-CN" sz="1800" i="1" dirty="0" err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]=1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表示顶点</a:t>
              </a:r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已经访问过。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10"/>
            <p:cNvSpPr>
              <a:spLocks noChangeArrowheads="1"/>
            </p:cNvSpPr>
            <p:nvPr/>
          </p:nvSpPr>
          <p:spPr bwMode="auto">
            <a:xfrm>
              <a:off x="2928926" y="5228197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71868" y="5228197"/>
              <a:ext cx="16350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visited[</a:t>
              </a:r>
              <a:r>
                <a:rPr lang="en-US" altLang="zh-CN" sz="20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213100" y="5580609"/>
              <a:ext cx="1295400" cy="277283"/>
            </a:xfrm>
            <a:custGeom>
              <a:avLst/>
              <a:gdLst>
                <a:gd name="connsiteX0" fmla="*/ 0 w 1295400"/>
                <a:gd name="connsiteY0" fmla="*/ 0 h 277283"/>
                <a:gd name="connsiteX1" fmla="*/ 317500 w 1295400"/>
                <a:gd name="connsiteY1" fmla="*/ 241300 h 277283"/>
                <a:gd name="connsiteX2" fmla="*/ 1016000 w 1295400"/>
                <a:gd name="connsiteY2" fmla="*/ 215900 h 277283"/>
                <a:gd name="connsiteX3" fmla="*/ 1295400 w 1295400"/>
                <a:gd name="connsiteY3" fmla="*/ 25400 h 27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00" h="277283">
                  <a:moveTo>
                    <a:pt x="0" y="0"/>
                  </a:moveTo>
                  <a:cubicBezTo>
                    <a:pt x="74083" y="102658"/>
                    <a:pt x="148167" y="205317"/>
                    <a:pt x="317500" y="241300"/>
                  </a:cubicBezTo>
                  <a:cubicBezTo>
                    <a:pt x="486833" y="277283"/>
                    <a:pt x="853017" y="251883"/>
                    <a:pt x="1016000" y="215900"/>
                  </a:cubicBezTo>
                  <a:cubicBezTo>
                    <a:pt x="1178983" y="179917"/>
                    <a:pt x="1237191" y="102658"/>
                    <a:pt x="1295400" y="25400"/>
                  </a:cubicBezTo>
                </a:path>
              </a:pathLst>
            </a:custGeom>
            <a:ln w="28575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11" name="Text Box 2" descr="羊皮纸"/>
          <p:cNvSpPr txBox="1">
            <a:spLocks noChangeArrowheads="1"/>
          </p:cNvSpPr>
          <p:nvPr/>
        </p:nvSpPr>
        <p:spPr bwMode="auto">
          <a:xfrm>
            <a:off x="576168" y="1321547"/>
            <a:ext cx="8207376" cy="1744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80000" rIns="216000" bIns="180000">
            <a:spAutoFit/>
          </a:bodyPr>
          <a:lstStyle/>
          <a:p>
            <a:pPr algn="just">
              <a:lnSpc>
                <a:spcPts val="2160"/>
              </a:lnSpc>
              <a:spcBef>
                <a:spcPts val="0"/>
              </a:spcBef>
              <a:defRPr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（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）访问初始点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，接着访问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的所有未被访问过的邻接点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30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30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…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160"/>
              </a:lnSpc>
              <a:spcBef>
                <a:spcPts val="0"/>
              </a:spcBef>
              <a:defRPr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（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）按照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30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baseline="-30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…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8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的次序，访问每一个顶点的所有未被访问过的邻接点。　　　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160"/>
              </a:lnSpc>
              <a:spcBef>
                <a:spcPts val="0"/>
              </a:spcBef>
              <a:defRPr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（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）依次类推，直到图中所有和初始点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有路径相通的顶点都被访问过为止。       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23528" y="979349"/>
            <a:ext cx="7776000" cy="3180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80000" bIns="18000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G，int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v)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w，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SqQueue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定义环形队列指针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InitQueue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初始化队列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visited[MAXV];        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定义顶点访问标记数组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visited[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]=0;	  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访问标记数组初始化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("%2d"，v); 	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输出被访问顶点的编号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visited[v]=1;             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置已访问标记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qu，v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445900" y="4515966"/>
            <a:ext cx="7632700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思考题：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为什么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数组不需要设置为全局变量？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4808" y="116304"/>
            <a:ext cx="4603753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采用邻接表的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62796" y="771550"/>
            <a:ext cx="8010424" cy="394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80000" rIns="144000" bIns="180000">
            <a:sp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while (!</a:t>
            </a:r>
            <a:r>
              <a:rPr lang="en-US" sz="12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QueueEmpty</a:t>
            </a:r>
            <a:r>
              <a:rPr lang="en-US" sz="12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sz="12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      		</a:t>
            </a:r>
            <a:r>
              <a:rPr 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队不空循环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sz="11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deQueue</a:t>
            </a:r>
            <a:r>
              <a:rPr lang="en-US" sz="11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qu，w</a:t>
            </a:r>
            <a:r>
              <a:rPr lang="en-US" sz="11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出队一个顶点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p=G-&gt;</a:t>
            </a:r>
            <a:r>
              <a:rPr lang="en-US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[w].</a:t>
            </a:r>
            <a:r>
              <a:rPr lang="en-US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	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的第一个邻接点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while (p!=NULL)				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查找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的所有邻接点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if (</a:t>
            </a:r>
            <a:r>
              <a:rPr lang="en-US" sz="11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visited[p-&gt;</a:t>
            </a:r>
            <a:r>
              <a:rPr lang="en-US" sz="11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sz="11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]==0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若当前邻接点未被访问</a:t>
            </a:r>
            <a:r>
              <a:rPr lang="zh-CN" altLang="en-US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endParaRPr lang="en-US" altLang="zh-CN" sz="11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("%2d"，p-&gt;</a:t>
            </a:r>
            <a:r>
              <a:rPr lang="en-US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访问该邻接点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visited[p-&gt;</a:t>
            </a:r>
            <a:r>
              <a:rPr lang="en-US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]=1;		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置已访问标记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sz="11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qu，p</a:t>
            </a:r>
            <a:r>
              <a:rPr lang="en-US" sz="11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-&gt;</a:t>
            </a:r>
            <a:r>
              <a:rPr lang="en-US" sz="11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sz="11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该顶点进队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}</a:t>
            </a:r>
            <a:endParaRPr lang="zh-CN" altLang="en-US" sz="11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p=p-&gt;</a:t>
            </a:r>
            <a:r>
              <a:rPr lang="en-US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            		</a:t>
            </a:r>
            <a:r>
              <a:rPr 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找下一个邻接点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en-US" sz="11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}</a:t>
            </a:r>
            <a:endParaRPr lang="zh-CN" altLang="en-US" sz="11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</a:t>
            </a:r>
            <a:endParaRPr lang="zh-CN" altLang="en-US" sz="11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059832" y="4202673"/>
            <a:ext cx="4000528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该算法的时间复杂度为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4479638" y="2240160"/>
            <a:ext cx="184730" cy="3139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800"/>
          </a:p>
        </p:txBody>
      </p:sp>
      <p:sp>
        <p:nvSpPr>
          <p:cNvPr id="11310" name="Text Box 101"/>
          <p:cNvSpPr txBox="1">
            <a:spLocks noChangeArrowheads="1"/>
          </p:cNvSpPr>
          <p:nvPr/>
        </p:nvSpPr>
        <p:spPr bwMode="auto">
          <a:xfrm>
            <a:off x="3286116" y="2857504"/>
            <a:ext cx="2376488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=2</a:t>
            </a:r>
            <a:r>
              <a:rPr lang="zh-CN" altLang="en-US" sz="200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en-US" altLang="zh-CN" sz="200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200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序列：</a:t>
            </a:r>
            <a:endParaRPr lang="zh-CN" altLang="en-US" sz="2000">
              <a:solidFill>
                <a:srgbClr val="CC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0198" name="Text Box 102"/>
          <p:cNvSpPr txBox="1">
            <a:spLocks noChangeArrowheads="1"/>
          </p:cNvSpPr>
          <p:nvPr/>
        </p:nvSpPr>
        <p:spPr bwMode="auto">
          <a:xfrm>
            <a:off x="4352932" y="3492509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0199" name="Text Box 103"/>
          <p:cNvSpPr txBox="1">
            <a:spLocks noChangeArrowheads="1"/>
          </p:cNvSpPr>
          <p:nvPr/>
        </p:nvSpPr>
        <p:spPr bwMode="auto">
          <a:xfrm>
            <a:off x="5072070" y="3492509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0200" name="Text Box 104"/>
          <p:cNvSpPr txBox="1">
            <a:spLocks noChangeArrowheads="1"/>
          </p:cNvSpPr>
          <p:nvPr/>
        </p:nvSpPr>
        <p:spPr bwMode="auto">
          <a:xfrm>
            <a:off x="5700736" y="3492509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0201" name="Text Box 105"/>
          <p:cNvSpPr txBox="1">
            <a:spLocks noChangeArrowheads="1"/>
          </p:cNvSpPr>
          <p:nvPr/>
        </p:nvSpPr>
        <p:spPr bwMode="auto">
          <a:xfrm>
            <a:off x="6419874" y="3492509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0202" name="Text Box 106"/>
          <p:cNvSpPr txBox="1">
            <a:spLocks noChangeArrowheads="1"/>
          </p:cNvSpPr>
          <p:nvPr/>
        </p:nvSpPr>
        <p:spPr bwMode="auto">
          <a:xfrm>
            <a:off x="7069161" y="3492509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0203" name="Text Box 107"/>
          <p:cNvSpPr txBox="1">
            <a:spLocks noChangeArrowheads="1"/>
          </p:cNvSpPr>
          <p:nvPr/>
        </p:nvSpPr>
        <p:spPr bwMode="auto">
          <a:xfrm>
            <a:off x="3929063" y="4000514"/>
            <a:ext cx="2376487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遍历过程结束</a:t>
            </a:r>
            <a:endParaRPr lang="zh-CN" altLang="en-US" sz="20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317" name="Text Box 108"/>
          <p:cNvSpPr txBox="1">
            <a:spLocks noChangeArrowheads="1"/>
          </p:cNvSpPr>
          <p:nvPr/>
        </p:nvSpPr>
        <p:spPr bwMode="auto">
          <a:xfrm>
            <a:off x="302034" y="53158"/>
            <a:ext cx="3319456" cy="337185"/>
          </a:xfrm>
          <a:prstGeom prst="rect">
            <a:avLst/>
          </a:prstGeom>
          <a:solidFill>
            <a:srgbClr val="339933"/>
          </a:solidFill>
          <a:ln w="28575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广度优先遍历过程演示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0" name="Oval 7"/>
          <p:cNvSpPr>
            <a:spLocks noChangeArrowheads="1"/>
          </p:cNvSpPr>
          <p:nvPr/>
        </p:nvSpPr>
        <p:spPr bwMode="auto">
          <a:xfrm>
            <a:off x="1293783" y="37052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1" name="Oval 8"/>
          <p:cNvSpPr>
            <a:spLocks noChangeArrowheads="1"/>
          </p:cNvSpPr>
          <p:nvPr/>
        </p:nvSpPr>
        <p:spPr bwMode="auto">
          <a:xfrm>
            <a:off x="357159" y="37052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2" name="Oval 9"/>
          <p:cNvSpPr>
            <a:spLocks noChangeArrowheads="1"/>
          </p:cNvSpPr>
          <p:nvPr/>
        </p:nvSpPr>
        <p:spPr bwMode="auto">
          <a:xfrm>
            <a:off x="2228821" y="37052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3" name="Oval 10"/>
          <p:cNvSpPr>
            <a:spLocks noChangeArrowheads="1"/>
          </p:cNvSpPr>
          <p:nvPr/>
        </p:nvSpPr>
        <p:spPr bwMode="auto">
          <a:xfrm>
            <a:off x="1293783" y="28416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4" name="Oval 11"/>
          <p:cNvSpPr>
            <a:spLocks noChangeArrowheads="1"/>
          </p:cNvSpPr>
          <p:nvPr/>
        </p:nvSpPr>
        <p:spPr bwMode="auto">
          <a:xfrm>
            <a:off x="1293783" y="45688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altLang="zh-CN" sz="20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Freeform 12"/>
          <p:cNvSpPr/>
          <p:nvPr/>
        </p:nvSpPr>
        <p:spPr bwMode="auto">
          <a:xfrm>
            <a:off x="663548" y="3128984"/>
            <a:ext cx="630239" cy="588963"/>
          </a:xfrm>
          <a:custGeom>
            <a:avLst/>
            <a:gdLst>
              <a:gd name="T0" fmla="*/ 0 w 397"/>
              <a:gd name="T1" fmla="*/ 371 h 371"/>
              <a:gd name="T2" fmla="*/ 397 w 397"/>
              <a:gd name="T3" fmla="*/ 0 h 371"/>
              <a:gd name="T4" fmla="*/ 0 60000 65536"/>
              <a:gd name="T5" fmla="*/ 0 60000 65536"/>
              <a:gd name="T6" fmla="*/ 0 w 397"/>
              <a:gd name="T7" fmla="*/ 0 h 371"/>
              <a:gd name="T8" fmla="*/ 397 w 397"/>
              <a:gd name="T9" fmla="*/ 371 h 37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7" h="371">
                <a:moveTo>
                  <a:pt x="0" y="371"/>
                </a:moveTo>
                <a:lnTo>
                  <a:pt x="397" y="0"/>
                </a:lnTo>
              </a:path>
            </a:pathLst>
          </a:cu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6" name="Freeform 13"/>
          <p:cNvSpPr/>
          <p:nvPr/>
        </p:nvSpPr>
        <p:spPr bwMode="auto">
          <a:xfrm>
            <a:off x="788960" y="3921143"/>
            <a:ext cx="503239" cy="1588"/>
          </a:xfrm>
          <a:custGeom>
            <a:avLst/>
            <a:gdLst>
              <a:gd name="T0" fmla="*/ 0 w 317"/>
              <a:gd name="T1" fmla="*/ 0 h 1"/>
              <a:gd name="T2" fmla="*/ 317 w 317"/>
              <a:gd name="T3" fmla="*/ 0 h 1"/>
              <a:gd name="T4" fmla="*/ 0 60000 65536"/>
              <a:gd name="T5" fmla="*/ 0 60000 65536"/>
              <a:gd name="T6" fmla="*/ 0 w 317"/>
              <a:gd name="T7" fmla="*/ 0 h 1"/>
              <a:gd name="T8" fmla="*/ 317 w 3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7" h="1">
                <a:moveTo>
                  <a:pt x="0" y="0"/>
                </a:moveTo>
                <a:lnTo>
                  <a:pt x="317" y="0"/>
                </a:lnTo>
              </a:path>
            </a:pathLst>
          </a:cu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Line 14"/>
          <p:cNvSpPr>
            <a:spLocks noChangeShapeType="1"/>
          </p:cNvSpPr>
          <p:nvPr/>
        </p:nvSpPr>
        <p:spPr bwMode="auto">
          <a:xfrm>
            <a:off x="1725585" y="3921142"/>
            <a:ext cx="503239" cy="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Freeform 15"/>
          <p:cNvSpPr/>
          <p:nvPr/>
        </p:nvSpPr>
        <p:spPr bwMode="auto">
          <a:xfrm>
            <a:off x="669896" y="4111646"/>
            <a:ext cx="623888" cy="601663"/>
          </a:xfrm>
          <a:custGeom>
            <a:avLst/>
            <a:gdLst>
              <a:gd name="T0" fmla="*/ 0 w 393"/>
              <a:gd name="T1" fmla="*/ 0 h 379"/>
              <a:gd name="T2" fmla="*/ 393 w 393"/>
              <a:gd name="T3" fmla="*/ 379 h 379"/>
              <a:gd name="T4" fmla="*/ 0 60000 65536"/>
              <a:gd name="T5" fmla="*/ 0 60000 65536"/>
              <a:gd name="T6" fmla="*/ 0 w 393"/>
              <a:gd name="T7" fmla="*/ 0 h 379"/>
              <a:gd name="T8" fmla="*/ 393 w 393"/>
              <a:gd name="T9" fmla="*/ 379 h 37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379">
                <a:moveTo>
                  <a:pt x="0" y="0"/>
                </a:moveTo>
                <a:lnTo>
                  <a:pt x="393" y="379"/>
                </a:lnTo>
              </a:path>
            </a:pathLst>
          </a:cu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Line 17"/>
          <p:cNvSpPr>
            <a:spLocks noChangeShapeType="1"/>
          </p:cNvSpPr>
          <p:nvPr/>
        </p:nvSpPr>
        <p:spPr bwMode="auto">
          <a:xfrm>
            <a:off x="1725583" y="3128985"/>
            <a:ext cx="647700" cy="576263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0" name="Freeform 18"/>
          <p:cNvSpPr/>
          <p:nvPr/>
        </p:nvSpPr>
        <p:spPr bwMode="auto">
          <a:xfrm>
            <a:off x="1725587" y="4111644"/>
            <a:ext cx="620713" cy="603251"/>
          </a:xfrm>
          <a:custGeom>
            <a:avLst/>
            <a:gdLst>
              <a:gd name="T0" fmla="*/ 0 w 391"/>
              <a:gd name="T1" fmla="*/ 380 h 380"/>
              <a:gd name="T2" fmla="*/ 391 w 391"/>
              <a:gd name="T3" fmla="*/ 0 h 380"/>
              <a:gd name="T4" fmla="*/ 0 60000 65536"/>
              <a:gd name="T5" fmla="*/ 0 60000 65536"/>
              <a:gd name="T6" fmla="*/ 0 w 391"/>
              <a:gd name="T7" fmla="*/ 0 h 380"/>
              <a:gd name="T8" fmla="*/ 391 w 391"/>
              <a:gd name="T9" fmla="*/ 380 h 3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1" h="380">
                <a:moveTo>
                  <a:pt x="0" y="380"/>
                </a:moveTo>
                <a:lnTo>
                  <a:pt x="391" y="0"/>
                </a:lnTo>
              </a:path>
            </a:pathLst>
          </a:cu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1" name="Line 19"/>
          <p:cNvSpPr>
            <a:spLocks noChangeShapeType="1"/>
          </p:cNvSpPr>
          <p:nvPr/>
        </p:nvSpPr>
        <p:spPr bwMode="auto">
          <a:xfrm>
            <a:off x="1509683" y="4137042"/>
            <a:ext cx="0" cy="4318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Line 20"/>
          <p:cNvSpPr>
            <a:spLocks noChangeShapeType="1"/>
          </p:cNvSpPr>
          <p:nvPr/>
        </p:nvSpPr>
        <p:spPr bwMode="auto">
          <a:xfrm>
            <a:off x="1509683" y="3273442"/>
            <a:ext cx="0" cy="4318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0" name="Oval 7"/>
          <p:cNvSpPr>
            <a:spLocks noChangeArrowheads="1"/>
          </p:cNvSpPr>
          <p:nvPr/>
        </p:nvSpPr>
        <p:spPr bwMode="auto">
          <a:xfrm>
            <a:off x="1293783" y="37179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1" name="Oval 8"/>
          <p:cNvSpPr>
            <a:spLocks noChangeArrowheads="1"/>
          </p:cNvSpPr>
          <p:nvPr/>
        </p:nvSpPr>
        <p:spPr bwMode="auto">
          <a:xfrm>
            <a:off x="357159" y="37179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2" name="Oval 9"/>
          <p:cNvSpPr>
            <a:spLocks noChangeArrowheads="1"/>
          </p:cNvSpPr>
          <p:nvPr/>
        </p:nvSpPr>
        <p:spPr bwMode="auto">
          <a:xfrm>
            <a:off x="2228821" y="37179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3" name="Oval 10"/>
          <p:cNvSpPr>
            <a:spLocks noChangeArrowheads="1"/>
          </p:cNvSpPr>
          <p:nvPr/>
        </p:nvSpPr>
        <p:spPr bwMode="auto">
          <a:xfrm>
            <a:off x="1293783" y="28543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4" name="Oval 11"/>
          <p:cNvSpPr>
            <a:spLocks noChangeArrowheads="1"/>
          </p:cNvSpPr>
          <p:nvPr/>
        </p:nvSpPr>
        <p:spPr bwMode="auto">
          <a:xfrm>
            <a:off x="1293783" y="458154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altLang="zh-CN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5" name="Freeform 12"/>
          <p:cNvSpPr/>
          <p:nvPr/>
        </p:nvSpPr>
        <p:spPr bwMode="auto">
          <a:xfrm>
            <a:off x="747688" y="3168657"/>
            <a:ext cx="630239" cy="588963"/>
          </a:xfrm>
          <a:custGeom>
            <a:avLst/>
            <a:gdLst>
              <a:gd name="T0" fmla="*/ 0 w 397"/>
              <a:gd name="T1" fmla="*/ 371 h 371"/>
              <a:gd name="T2" fmla="*/ 397 w 397"/>
              <a:gd name="T3" fmla="*/ 0 h 371"/>
              <a:gd name="T4" fmla="*/ 0 60000 65536"/>
              <a:gd name="T5" fmla="*/ 0 60000 65536"/>
              <a:gd name="T6" fmla="*/ 0 w 397"/>
              <a:gd name="T7" fmla="*/ 0 h 371"/>
              <a:gd name="T8" fmla="*/ 397 w 397"/>
              <a:gd name="T9" fmla="*/ 371 h 37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7" h="371">
                <a:moveTo>
                  <a:pt x="0" y="371"/>
                </a:moveTo>
                <a:lnTo>
                  <a:pt x="397" y="0"/>
                </a:lnTo>
              </a:path>
            </a:pathLst>
          </a:custGeom>
          <a:noFill/>
          <a:ln w="28575">
            <a:solidFill>
              <a:srgbClr val="CC00CC"/>
            </a:solidFill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6" name="Freeform 13"/>
          <p:cNvSpPr/>
          <p:nvPr/>
        </p:nvSpPr>
        <p:spPr bwMode="auto">
          <a:xfrm>
            <a:off x="785788" y="4000511"/>
            <a:ext cx="503239" cy="1588"/>
          </a:xfrm>
          <a:custGeom>
            <a:avLst/>
            <a:gdLst>
              <a:gd name="T0" fmla="*/ 0 w 317"/>
              <a:gd name="T1" fmla="*/ 0 h 1"/>
              <a:gd name="T2" fmla="*/ 317 w 317"/>
              <a:gd name="T3" fmla="*/ 0 h 1"/>
              <a:gd name="T4" fmla="*/ 0 60000 65536"/>
              <a:gd name="T5" fmla="*/ 0 60000 65536"/>
              <a:gd name="T6" fmla="*/ 0 w 317"/>
              <a:gd name="T7" fmla="*/ 0 h 1"/>
              <a:gd name="T8" fmla="*/ 317 w 3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7" h="1">
                <a:moveTo>
                  <a:pt x="0" y="0"/>
                </a:moveTo>
                <a:lnTo>
                  <a:pt x="317" y="0"/>
                </a:lnTo>
              </a:path>
            </a:pathLst>
          </a:custGeom>
          <a:noFill/>
          <a:ln w="28575">
            <a:solidFill>
              <a:srgbClr val="CC00CC"/>
            </a:solidFill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7" name="Freeform 15"/>
          <p:cNvSpPr/>
          <p:nvPr/>
        </p:nvSpPr>
        <p:spPr bwMode="auto">
          <a:xfrm>
            <a:off x="747687" y="4046553"/>
            <a:ext cx="623888" cy="601663"/>
          </a:xfrm>
          <a:custGeom>
            <a:avLst/>
            <a:gdLst>
              <a:gd name="T0" fmla="*/ 0 w 393"/>
              <a:gd name="T1" fmla="*/ 0 h 379"/>
              <a:gd name="T2" fmla="*/ 393 w 393"/>
              <a:gd name="T3" fmla="*/ 379 h 379"/>
              <a:gd name="T4" fmla="*/ 0 60000 65536"/>
              <a:gd name="T5" fmla="*/ 0 60000 65536"/>
              <a:gd name="T6" fmla="*/ 0 w 393"/>
              <a:gd name="T7" fmla="*/ 0 h 379"/>
              <a:gd name="T8" fmla="*/ 393 w 393"/>
              <a:gd name="T9" fmla="*/ 379 h 37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379">
                <a:moveTo>
                  <a:pt x="0" y="0"/>
                </a:moveTo>
                <a:lnTo>
                  <a:pt x="393" y="379"/>
                </a:lnTo>
              </a:path>
            </a:pathLst>
          </a:custGeom>
          <a:noFill/>
          <a:ln w="28575">
            <a:solidFill>
              <a:srgbClr val="CC00CC"/>
            </a:solidFill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8" name="Line 17"/>
          <p:cNvSpPr>
            <a:spLocks noChangeShapeType="1"/>
          </p:cNvSpPr>
          <p:nvPr/>
        </p:nvSpPr>
        <p:spPr bwMode="auto">
          <a:xfrm>
            <a:off x="1793861" y="3059121"/>
            <a:ext cx="647700" cy="576263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组合 218"/>
          <p:cNvGrpSpPr/>
          <p:nvPr/>
        </p:nvGrpSpPr>
        <p:grpSpPr>
          <a:xfrm>
            <a:off x="306900" y="654005"/>
            <a:ext cx="5868295" cy="1965374"/>
            <a:chOff x="2771775" y="1339850"/>
            <a:chExt cx="6121410" cy="2520950"/>
          </a:xfrm>
        </p:grpSpPr>
        <p:sp>
          <p:nvSpPr>
            <p:cNvPr id="220" name="Text Box 17"/>
            <p:cNvSpPr txBox="1">
              <a:spLocks noChangeArrowheads="1"/>
            </p:cNvSpPr>
            <p:nvPr/>
          </p:nvSpPr>
          <p:spPr bwMode="auto">
            <a:xfrm>
              <a:off x="2771775" y="1463677"/>
              <a:ext cx="288924" cy="252496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3" name="Group 18"/>
            <p:cNvGrpSpPr/>
            <p:nvPr/>
          </p:nvGrpSpPr>
          <p:grpSpPr bwMode="auto">
            <a:xfrm>
              <a:off x="3170241" y="1339850"/>
              <a:ext cx="1152526" cy="503238"/>
              <a:chOff x="1997" y="300"/>
              <a:chExt cx="726" cy="317"/>
            </a:xfrm>
          </p:grpSpPr>
          <p:sp>
            <p:nvSpPr>
              <p:cNvPr id="302" name="Rectangle 19"/>
              <p:cNvSpPr>
                <a:spLocks noChangeArrowheads="1"/>
              </p:cNvSpPr>
              <p:nvPr/>
            </p:nvSpPr>
            <p:spPr bwMode="auto">
              <a:xfrm>
                <a:off x="1997" y="300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03" name="Rectangle 20"/>
              <p:cNvSpPr>
                <a:spLocks noChangeArrowheads="1"/>
              </p:cNvSpPr>
              <p:nvPr/>
            </p:nvSpPr>
            <p:spPr bwMode="auto">
              <a:xfrm>
                <a:off x="2360" y="300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4" name="Group 21"/>
            <p:cNvGrpSpPr/>
            <p:nvPr/>
          </p:nvGrpSpPr>
          <p:grpSpPr bwMode="auto">
            <a:xfrm>
              <a:off x="4572005" y="1412875"/>
              <a:ext cx="936626" cy="395288"/>
              <a:chOff x="2880" y="346"/>
              <a:chExt cx="590" cy="249"/>
            </a:xfrm>
          </p:grpSpPr>
          <p:sp>
            <p:nvSpPr>
              <p:cNvPr id="300" name="Rectangle 22"/>
              <p:cNvSpPr>
                <a:spLocks noChangeArrowheads="1"/>
              </p:cNvSpPr>
              <p:nvPr/>
            </p:nvSpPr>
            <p:spPr bwMode="auto">
              <a:xfrm>
                <a:off x="2880" y="346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01" name="Rectangle 23"/>
              <p:cNvSpPr>
                <a:spLocks noChangeArrowheads="1"/>
              </p:cNvSpPr>
              <p:nvPr/>
            </p:nvSpPr>
            <p:spPr bwMode="auto">
              <a:xfrm>
                <a:off x="3198" y="346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5" name="Group 24"/>
            <p:cNvGrpSpPr/>
            <p:nvPr/>
          </p:nvGrpSpPr>
          <p:grpSpPr bwMode="auto">
            <a:xfrm>
              <a:off x="5691194" y="1412875"/>
              <a:ext cx="936626" cy="395288"/>
              <a:chOff x="3585" y="346"/>
              <a:chExt cx="590" cy="249"/>
            </a:xfrm>
          </p:grpSpPr>
          <p:sp>
            <p:nvSpPr>
              <p:cNvPr id="298" name="Rectangle 25"/>
              <p:cNvSpPr>
                <a:spLocks noChangeArrowheads="1"/>
              </p:cNvSpPr>
              <p:nvPr/>
            </p:nvSpPr>
            <p:spPr bwMode="auto">
              <a:xfrm>
                <a:off x="3585" y="346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99" name="Rectangle 26"/>
              <p:cNvSpPr>
                <a:spLocks noChangeArrowheads="1"/>
              </p:cNvSpPr>
              <p:nvPr/>
            </p:nvSpPr>
            <p:spPr bwMode="auto">
              <a:xfrm>
                <a:off x="3903" y="346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" name="Group 27"/>
            <p:cNvGrpSpPr/>
            <p:nvPr/>
          </p:nvGrpSpPr>
          <p:grpSpPr bwMode="auto">
            <a:xfrm>
              <a:off x="6808796" y="1412875"/>
              <a:ext cx="936626" cy="395288"/>
              <a:chOff x="4289" y="346"/>
              <a:chExt cx="590" cy="249"/>
            </a:xfrm>
          </p:grpSpPr>
          <p:sp>
            <p:nvSpPr>
              <p:cNvPr id="296" name="Rectangle 28"/>
              <p:cNvSpPr>
                <a:spLocks noChangeArrowheads="1"/>
              </p:cNvSpPr>
              <p:nvPr/>
            </p:nvSpPr>
            <p:spPr bwMode="auto">
              <a:xfrm>
                <a:off x="4289" y="346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97" name="Rectangle 29"/>
              <p:cNvSpPr>
                <a:spLocks noChangeArrowheads="1"/>
              </p:cNvSpPr>
              <p:nvPr/>
            </p:nvSpPr>
            <p:spPr bwMode="auto">
              <a:xfrm>
                <a:off x="4607" y="346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25" name="Line 30"/>
            <p:cNvSpPr>
              <a:spLocks noChangeShapeType="1"/>
            </p:cNvSpPr>
            <p:nvPr/>
          </p:nvSpPr>
          <p:spPr bwMode="auto">
            <a:xfrm>
              <a:off x="3995738" y="1628775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6" name="Line 31"/>
            <p:cNvSpPr>
              <a:spLocks noChangeShapeType="1"/>
            </p:cNvSpPr>
            <p:nvPr/>
          </p:nvSpPr>
          <p:spPr bwMode="auto">
            <a:xfrm>
              <a:off x="5338763" y="1619250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7" name="Line 32"/>
            <p:cNvSpPr>
              <a:spLocks noChangeShapeType="1"/>
            </p:cNvSpPr>
            <p:nvPr/>
          </p:nvSpPr>
          <p:spPr bwMode="auto">
            <a:xfrm>
              <a:off x="6461125" y="1628775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8" name="Text Box 33"/>
            <p:cNvSpPr txBox="1">
              <a:spLocks noChangeArrowheads="1"/>
            </p:cNvSpPr>
            <p:nvPr/>
          </p:nvSpPr>
          <p:spPr bwMode="auto">
            <a:xfrm>
              <a:off x="2771775" y="1968502"/>
              <a:ext cx="288924" cy="252496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7" name="Group 34"/>
            <p:cNvGrpSpPr/>
            <p:nvPr/>
          </p:nvGrpSpPr>
          <p:grpSpPr bwMode="auto">
            <a:xfrm>
              <a:off x="3170241" y="1844675"/>
              <a:ext cx="1152526" cy="503238"/>
              <a:chOff x="1997" y="618"/>
              <a:chExt cx="726" cy="317"/>
            </a:xfrm>
          </p:grpSpPr>
          <p:sp>
            <p:nvSpPr>
              <p:cNvPr id="294" name="Rectangle 35"/>
              <p:cNvSpPr>
                <a:spLocks noChangeArrowheads="1"/>
              </p:cNvSpPr>
              <p:nvPr/>
            </p:nvSpPr>
            <p:spPr bwMode="auto">
              <a:xfrm>
                <a:off x="1997" y="618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95" name="Rectangle 36"/>
              <p:cNvSpPr>
                <a:spLocks noChangeArrowheads="1"/>
              </p:cNvSpPr>
              <p:nvPr/>
            </p:nvSpPr>
            <p:spPr bwMode="auto">
              <a:xfrm>
                <a:off x="2360" y="618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37"/>
            <p:cNvGrpSpPr/>
            <p:nvPr/>
          </p:nvGrpSpPr>
          <p:grpSpPr bwMode="auto">
            <a:xfrm>
              <a:off x="4572005" y="1917700"/>
              <a:ext cx="936626" cy="395288"/>
              <a:chOff x="2880" y="664"/>
              <a:chExt cx="590" cy="249"/>
            </a:xfrm>
          </p:grpSpPr>
          <p:sp>
            <p:nvSpPr>
              <p:cNvPr id="292" name="Rectangle 38"/>
              <p:cNvSpPr>
                <a:spLocks noChangeArrowheads="1"/>
              </p:cNvSpPr>
              <p:nvPr/>
            </p:nvSpPr>
            <p:spPr bwMode="auto">
              <a:xfrm>
                <a:off x="2880" y="664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93" name="Rectangle 39"/>
              <p:cNvSpPr>
                <a:spLocks noChangeArrowheads="1"/>
              </p:cNvSpPr>
              <p:nvPr/>
            </p:nvSpPr>
            <p:spPr bwMode="auto">
              <a:xfrm>
                <a:off x="3198" y="664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" name="Group 40"/>
            <p:cNvGrpSpPr/>
            <p:nvPr/>
          </p:nvGrpSpPr>
          <p:grpSpPr bwMode="auto">
            <a:xfrm>
              <a:off x="5691194" y="1917700"/>
              <a:ext cx="936626" cy="395288"/>
              <a:chOff x="3585" y="664"/>
              <a:chExt cx="590" cy="249"/>
            </a:xfrm>
          </p:grpSpPr>
          <p:sp>
            <p:nvSpPr>
              <p:cNvPr id="290" name="Rectangle 41"/>
              <p:cNvSpPr>
                <a:spLocks noChangeArrowheads="1"/>
              </p:cNvSpPr>
              <p:nvPr/>
            </p:nvSpPr>
            <p:spPr bwMode="auto">
              <a:xfrm>
                <a:off x="3585" y="664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91" name="Rectangle 42"/>
              <p:cNvSpPr>
                <a:spLocks noChangeArrowheads="1"/>
              </p:cNvSpPr>
              <p:nvPr/>
            </p:nvSpPr>
            <p:spPr bwMode="auto">
              <a:xfrm>
                <a:off x="3903" y="664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CC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" name="Group 43"/>
            <p:cNvGrpSpPr/>
            <p:nvPr/>
          </p:nvGrpSpPr>
          <p:grpSpPr bwMode="auto">
            <a:xfrm>
              <a:off x="6808796" y="1917700"/>
              <a:ext cx="936626" cy="395288"/>
              <a:chOff x="4289" y="664"/>
              <a:chExt cx="590" cy="249"/>
            </a:xfrm>
          </p:grpSpPr>
          <p:sp>
            <p:nvSpPr>
              <p:cNvPr id="288" name="Rectangle 44"/>
              <p:cNvSpPr>
                <a:spLocks noChangeArrowheads="1"/>
              </p:cNvSpPr>
              <p:nvPr/>
            </p:nvSpPr>
            <p:spPr bwMode="auto">
              <a:xfrm>
                <a:off x="4289" y="664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89" name="Rectangle 45"/>
              <p:cNvSpPr>
                <a:spLocks noChangeArrowheads="1"/>
              </p:cNvSpPr>
              <p:nvPr/>
            </p:nvSpPr>
            <p:spPr bwMode="auto">
              <a:xfrm>
                <a:off x="4607" y="664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33" name="Line 46"/>
            <p:cNvSpPr>
              <a:spLocks noChangeShapeType="1"/>
            </p:cNvSpPr>
            <p:nvPr/>
          </p:nvSpPr>
          <p:spPr bwMode="auto">
            <a:xfrm>
              <a:off x="3995738" y="2133600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4" name="Line 47"/>
            <p:cNvSpPr>
              <a:spLocks noChangeShapeType="1"/>
            </p:cNvSpPr>
            <p:nvPr/>
          </p:nvSpPr>
          <p:spPr bwMode="auto">
            <a:xfrm>
              <a:off x="5338763" y="2124075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5" name="Line 48"/>
            <p:cNvSpPr>
              <a:spLocks noChangeShapeType="1"/>
            </p:cNvSpPr>
            <p:nvPr/>
          </p:nvSpPr>
          <p:spPr bwMode="auto">
            <a:xfrm>
              <a:off x="6461125" y="2133600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6" name="Text Box 49"/>
            <p:cNvSpPr txBox="1">
              <a:spLocks noChangeArrowheads="1"/>
            </p:cNvSpPr>
            <p:nvPr/>
          </p:nvSpPr>
          <p:spPr bwMode="auto">
            <a:xfrm>
              <a:off x="2771775" y="2473327"/>
              <a:ext cx="288924" cy="252496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1" name="Group 50"/>
            <p:cNvGrpSpPr/>
            <p:nvPr/>
          </p:nvGrpSpPr>
          <p:grpSpPr bwMode="auto">
            <a:xfrm>
              <a:off x="3170241" y="2349500"/>
              <a:ext cx="1152526" cy="503238"/>
              <a:chOff x="1997" y="936"/>
              <a:chExt cx="726" cy="317"/>
            </a:xfrm>
          </p:grpSpPr>
          <p:sp>
            <p:nvSpPr>
              <p:cNvPr id="286" name="Rectangle 51"/>
              <p:cNvSpPr>
                <a:spLocks noChangeArrowheads="1"/>
              </p:cNvSpPr>
              <p:nvPr/>
            </p:nvSpPr>
            <p:spPr bwMode="auto">
              <a:xfrm>
                <a:off x="1997" y="936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87" name="Rectangle 52"/>
              <p:cNvSpPr>
                <a:spLocks noChangeArrowheads="1"/>
              </p:cNvSpPr>
              <p:nvPr/>
            </p:nvSpPr>
            <p:spPr bwMode="auto">
              <a:xfrm>
                <a:off x="2360" y="936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2" name="Group 53"/>
            <p:cNvGrpSpPr/>
            <p:nvPr/>
          </p:nvGrpSpPr>
          <p:grpSpPr bwMode="auto">
            <a:xfrm>
              <a:off x="4572005" y="2422525"/>
              <a:ext cx="936626" cy="395288"/>
              <a:chOff x="2880" y="982"/>
              <a:chExt cx="590" cy="249"/>
            </a:xfrm>
          </p:grpSpPr>
          <p:sp>
            <p:nvSpPr>
              <p:cNvPr id="284" name="Rectangle 54"/>
              <p:cNvSpPr>
                <a:spLocks noChangeArrowheads="1"/>
              </p:cNvSpPr>
              <p:nvPr/>
            </p:nvSpPr>
            <p:spPr bwMode="auto">
              <a:xfrm>
                <a:off x="2880" y="982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85" name="Rectangle 55"/>
              <p:cNvSpPr>
                <a:spLocks noChangeArrowheads="1"/>
              </p:cNvSpPr>
              <p:nvPr/>
            </p:nvSpPr>
            <p:spPr bwMode="auto">
              <a:xfrm>
                <a:off x="3198" y="982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3" name="Group 56"/>
            <p:cNvGrpSpPr/>
            <p:nvPr/>
          </p:nvGrpSpPr>
          <p:grpSpPr bwMode="auto">
            <a:xfrm>
              <a:off x="5691194" y="2422525"/>
              <a:ext cx="936626" cy="395288"/>
              <a:chOff x="3585" y="982"/>
              <a:chExt cx="590" cy="249"/>
            </a:xfrm>
          </p:grpSpPr>
          <p:sp>
            <p:nvSpPr>
              <p:cNvPr id="282" name="Rectangle 57"/>
              <p:cNvSpPr>
                <a:spLocks noChangeArrowheads="1"/>
              </p:cNvSpPr>
              <p:nvPr/>
            </p:nvSpPr>
            <p:spPr bwMode="auto">
              <a:xfrm>
                <a:off x="3585" y="982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83" name="Rectangle 58"/>
              <p:cNvSpPr>
                <a:spLocks noChangeArrowheads="1"/>
              </p:cNvSpPr>
              <p:nvPr/>
            </p:nvSpPr>
            <p:spPr bwMode="auto">
              <a:xfrm>
                <a:off x="3903" y="982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4" name="Group 59"/>
            <p:cNvGrpSpPr/>
            <p:nvPr/>
          </p:nvGrpSpPr>
          <p:grpSpPr bwMode="auto">
            <a:xfrm>
              <a:off x="6808796" y="2422525"/>
              <a:ext cx="936626" cy="395288"/>
              <a:chOff x="4289" y="982"/>
              <a:chExt cx="590" cy="249"/>
            </a:xfrm>
          </p:grpSpPr>
          <p:sp>
            <p:nvSpPr>
              <p:cNvPr id="280" name="Rectangle 60"/>
              <p:cNvSpPr>
                <a:spLocks noChangeArrowheads="1"/>
              </p:cNvSpPr>
              <p:nvPr/>
            </p:nvSpPr>
            <p:spPr bwMode="auto">
              <a:xfrm>
                <a:off x="4289" y="982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81" name="Rectangle 61"/>
              <p:cNvSpPr>
                <a:spLocks noChangeArrowheads="1"/>
              </p:cNvSpPr>
              <p:nvPr/>
            </p:nvSpPr>
            <p:spPr bwMode="auto">
              <a:xfrm>
                <a:off x="4607" y="982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41" name="Line 62"/>
            <p:cNvSpPr>
              <a:spLocks noChangeShapeType="1"/>
            </p:cNvSpPr>
            <p:nvPr/>
          </p:nvSpPr>
          <p:spPr bwMode="auto">
            <a:xfrm>
              <a:off x="3995738" y="2638425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2" name="Line 63"/>
            <p:cNvSpPr>
              <a:spLocks noChangeShapeType="1"/>
            </p:cNvSpPr>
            <p:nvPr/>
          </p:nvSpPr>
          <p:spPr bwMode="auto">
            <a:xfrm>
              <a:off x="5338763" y="2628900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3" name="Line 64"/>
            <p:cNvSpPr>
              <a:spLocks noChangeShapeType="1"/>
            </p:cNvSpPr>
            <p:nvPr/>
          </p:nvSpPr>
          <p:spPr bwMode="auto">
            <a:xfrm>
              <a:off x="6461125" y="2638425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4" name="Text Box 65"/>
            <p:cNvSpPr txBox="1">
              <a:spLocks noChangeArrowheads="1"/>
            </p:cNvSpPr>
            <p:nvPr/>
          </p:nvSpPr>
          <p:spPr bwMode="auto">
            <a:xfrm>
              <a:off x="2771775" y="2976565"/>
              <a:ext cx="288924" cy="252496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5" name="Group 66"/>
            <p:cNvGrpSpPr/>
            <p:nvPr/>
          </p:nvGrpSpPr>
          <p:grpSpPr bwMode="auto">
            <a:xfrm>
              <a:off x="3170241" y="2852738"/>
              <a:ext cx="1152526" cy="503237"/>
              <a:chOff x="1997" y="1253"/>
              <a:chExt cx="726" cy="317"/>
            </a:xfrm>
          </p:grpSpPr>
          <p:sp>
            <p:nvSpPr>
              <p:cNvPr id="278" name="Rectangle 67"/>
              <p:cNvSpPr>
                <a:spLocks noChangeArrowheads="1"/>
              </p:cNvSpPr>
              <p:nvPr/>
            </p:nvSpPr>
            <p:spPr bwMode="auto">
              <a:xfrm>
                <a:off x="1997" y="1253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79" name="Rectangle 68"/>
              <p:cNvSpPr>
                <a:spLocks noChangeArrowheads="1"/>
              </p:cNvSpPr>
              <p:nvPr/>
            </p:nvSpPr>
            <p:spPr bwMode="auto">
              <a:xfrm>
                <a:off x="2360" y="1253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6" name="Group 69"/>
            <p:cNvGrpSpPr/>
            <p:nvPr/>
          </p:nvGrpSpPr>
          <p:grpSpPr bwMode="auto">
            <a:xfrm>
              <a:off x="4572005" y="2925763"/>
              <a:ext cx="936626" cy="395287"/>
              <a:chOff x="2880" y="1299"/>
              <a:chExt cx="590" cy="249"/>
            </a:xfrm>
          </p:grpSpPr>
          <p:sp>
            <p:nvSpPr>
              <p:cNvPr id="276" name="Rectangle 70"/>
              <p:cNvSpPr>
                <a:spLocks noChangeArrowheads="1"/>
              </p:cNvSpPr>
              <p:nvPr/>
            </p:nvSpPr>
            <p:spPr bwMode="auto">
              <a:xfrm>
                <a:off x="2880" y="1299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77" name="Rectangle 71"/>
              <p:cNvSpPr>
                <a:spLocks noChangeArrowheads="1"/>
              </p:cNvSpPr>
              <p:nvPr/>
            </p:nvSpPr>
            <p:spPr bwMode="auto">
              <a:xfrm>
                <a:off x="3198" y="1299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7" name="Group 72"/>
            <p:cNvGrpSpPr/>
            <p:nvPr/>
          </p:nvGrpSpPr>
          <p:grpSpPr bwMode="auto">
            <a:xfrm>
              <a:off x="5691194" y="2925763"/>
              <a:ext cx="936626" cy="395287"/>
              <a:chOff x="3585" y="1299"/>
              <a:chExt cx="590" cy="249"/>
            </a:xfrm>
          </p:grpSpPr>
          <p:sp>
            <p:nvSpPr>
              <p:cNvPr id="274" name="Rectangle 73"/>
              <p:cNvSpPr>
                <a:spLocks noChangeArrowheads="1"/>
              </p:cNvSpPr>
              <p:nvPr/>
            </p:nvSpPr>
            <p:spPr bwMode="auto">
              <a:xfrm>
                <a:off x="3585" y="1299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75" name="Rectangle 74"/>
              <p:cNvSpPr>
                <a:spLocks noChangeArrowheads="1"/>
              </p:cNvSpPr>
              <p:nvPr/>
            </p:nvSpPr>
            <p:spPr bwMode="auto">
              <a:xfrm>
                <a:off x="3903" y="1299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8" name="Group 75"/>
            <p:cNvGrpSpPr/>
            <p:nvPr/>
          </p:nvGrpSpPr>
          <p:grpSpPr bwMode="auto">
            <a:xfrm>
              <a:off x="6808796" y="2925763"/>
              <a:ext cx="936626" cy="395287"/>
              <a:chOff x="4289" y="1299"/>
              <a:chExt cx="590" cy="249"/>
            </a:xfrm>
          </p:grpSpPr>
          <p:sp>
            <p:nvSpPr>
              <p:cNvPr id="272" name="Rectangle 76"/>
              <p:cNvSpPr>
                <a:spLocks noChangeArrowheads="1"/>
              </p:cNvSpPr>
              <p:nvPr/>
            </p:nvSpPr>
            <p:spPr bwMode="auto">
              <a:xfrm>
                <a:off x="4289" y="1299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73" name="Rectangle 77"/>
              <p:cNvSpPr>
                <a:spLocks noChangeArrowheads="1"/>
              </p:cNvSpPr>
              <p:nvPr/>
            </p:nvSpPr>
            <p:spPr bwMode="auto">
              <a:xfrm>
                <a:off x="4607" y="1299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49" name="Line 78"/>
            <p:cNvSpPr>
              <a:spLocks noChangeShapeType="1"/>
            </p:cNvSpPr>
            <p:nvPr/>
          </p:nvSpPr>
          <p:spPr bwMode="auto">
            <a:xfrm>
              <a:off x="3995738" y="3141663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0" name="Line 79"/>
            <p:cNvSpPr>
              <a:spLocks noChangeShapeType="1"/>
            </p:cNvSpPr>
            <p:nvPr/>
          </p:nvSpPr>
          <p:spPr bwMode="auto">
            <a:xfrm>
              <a:off x="5338763" y="3132138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1" name="Line 80"/>
            <p:cNvSpPr>
              <a:spLocks noChangeShapeType="1"/>
            </p:cNvSpPr>
            <p:nvPr/>
          </p:nvSpPr>
          <p:spPr bwMode="auto">
            <a:xfrm>
              <a:off x="6461125" y="3141663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2" name="Text Box 81"/>
            <p:cNvSpPr txBox="1">
              <a:spLocks noChangeArrowheads="1"/>
            </p:cNvSpPr>
            <p:nvPr/>
          </p:nvSpPr>
          <p:spPr bwMode="auto">
            <a:xfrm>
              <a:off x="2771775" y="3481390"/>
              <a:ext cx="288924" cy="252496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9" name="Group 82"/>
            <p:cNvGrpSpPr/>
            <p:nvPr/>
          </p:nvGrpSpPr>
          <p:grpSpPr bwMode="auto">
            <a:xfrm>
              <a:off x="3170241" y="3357563"/>
              <a:ext cx="1152526" cy="503237"/>
              <a:chOff x="1997" y="1571"/>
              <a:chExt cx="726" cy="317"/>
            </a:xfrm>
          </p:grpSpPr>
          <p:sp>
            <p:nvSpPr>
              <p:cNvPr id="270" name="Rectangle 83"/>
              <p:cNvSpPr>
                <a:spLocks noChangeArrowheads="1"/>
              </p:cNvSpPr>
              <p:nvPr/>
            </p:nvSpPr>
            <p:spPr bwMode="auto">
              <a:xfrm>
                <a:off x="1997" y="1571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71" name="Rectangle 84"/>
              <p:cNvSpPr>
                <a:spLocks noChangeArrowheads="1"/>
              </p:cNvSpPr>
              <p:nvPr/>
            </p:nvSpPr>
            <p:spPr bwMode="auto">
              <a:xfrm>
                <a:off x="2360" y="1571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0" name="Group 85"/>
            <p:cNvGrpSpPr/>
            <p:nvPr/>
          </p:nvGrpSpPr>
          <p:grpSpPr bwMode="auto">
            <a:xfrm>
              <a:off x="4572005" y="3430588"/>
              <a:ext cx="936626" cy="395287"/>
              <a:chOff x="2880" y="1617"/>
              <a:chExt cx="590" cy="249"/>
            </a:xfrm>
          </p:grpSpPr>
          <p:sp>
            <p:nvSpPr>
              <p:cNvPr id="268" name="Rectangle 86"/>
              <p:cNvSpPr>
                <a:spLocks noChangeArrowheads="1"/>
              </p:cNvSpPr>
              <p:nvPr/>
            </p:nvSpPr>
            <p:spPr bwMode="auto">
              <a:xfrm>
                <a:off x="2880" y="1617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69" name="Rectangle 87"/>
              <p:cNvSpPr>
                <a:spLocks noChangeArrowheads="1"/>
              </p:cNvSpPr>
              <p:nvPr/>
            </p:nvSpPr>
            <p:spPr bwMode="auto">
              <a:xfrm>
                <a:off x="3198" y="1617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1" name="Group 88"/>
            <p:cNvGrpSpPr/>
            <p:nvPr/>
          </p:nvGrpSpPr>
          <p:grpSpPr bwMode="auto">
            <a:xfrm>
              <a:off x="5691194" y="3430588"/>
              <a:ext cx="936626" cy="395287"/>
              <a:chOff x="3585" y="1617"/>
              <a:chExt cx="590" cy="249"/>
            </a:xfrm>
          </p:grpSpPr>
          <p:sp>
            <p:nvSpPr>
              <p:cNvPr id="266" name="Rectangle 89"/>
              <p:cNvSpPr>
                <a:spLocks noChangeArrowheads="1"/>
              </p:cNvSpPr>
              <p:nvPr/>
            </p:nvSpPr>
            <p:spPr bwMode="auto">
              <a:xfrm>
                <a:off x="3585" y="1617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67" name="Rectangle 90"/>
              <p:cNvSpPr>
                <a:spLocks noChangeArrowheads="1"/>
              </p:cNvSpPr>
              <p:nvPr/>
            </p:nvSpPr>
            <p:spPr bwMode="auto">
              <a:xfrm>
                <a:off x="3903" y="1617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2" name="Group 91"/>
            <p:cNvGrpSpPr/>
            <p:nvPr/>
          </p:nvGrpSpPr>
          <p:grpSpPr bwMode="auto">
            <a:xfrm>
              <a:off x="6808796" y="3430588"/>
              <a:ext cx="936626" cy="395287"/>
              <a:chOff x="4289" y="1617"/>
              <a:chExt cx="590" cy="249"/>
            </a:xfrm>
          </p:grpSpPr>
          <p:sp>
            <p:nvSpPr>
              <p:cNvPr id="264" name="Rectangle 92"/>
              <p:cNvSpPr>
                <a:spLocks noChangeArrowheads="1"/>
              </p:cNvSpPr>
              <p:nvPr/>
            </p:nvSpPr>
            <p:spPr bwMode="auto">
              <a:xfrm>
                <a:off x="4289" y="1617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65" name="Rectangle 93"/>
              <p:cNvSpPr>
                <a:spLocks noChangeArrowheads="1"/>
              </p:cNvSpPr>
              <p:nvPr/>
            </p:nvSpPr>
            <p:spPr bwMode="auto">
              <a:xfrm>
                <a:off x="4607" y="1617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57" name="Line 94"/>
            <p:cNvSpPr>
              <a:spLocks noChangeShapeType="1"/>
            </p:cNvSpPr>
            <p:nvPr/>
          </p:nvSpPr>
          <p:spPr bwMode="auto">
            <a:xfrm>
              <a:off x="3995738" y="3646488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8" name="Line 95"/>
            <p:cNvSpPr>
              <a:spLocks noChangeShapeType="1"/>
            </p:cNvSpPr>
            <p:nvPr/>
          </p:nvSpPr>
          <p:spPr bwMode="auto">
            <a:xfrm>
              <a:off x="5338763" y="3636963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9" name="Line 96"/>
            <p:cNvSpPr>
              <a:spLocks noChangeShapeType="1"/>
            </p:cNvSpPr>
            <p:nvPr/>
          </p:nvSpPr>
          <p:spPr bwMode="auto">
            <a:xfrm>
              <a:off x="6461125" y="3646488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3" name="Group 97"/>
            <p:cNvGrpSpPr/>
            <p:nvPr/>
          </p:nvGrpSpPr>
          <p:grpSpPr bwMode="auto">
            <a:xfrm>
              <a:off x="7956559" y="2924175"/>
              <a:ext cx="936626" cy="395288"/>
              <a:chOff x="5012" y="1298"/>
              <a:chExt cx="590" cy="249"/>
            </a:xfrm>
          </p:grpSpPr>
          <p:sp>
            <p:nvSpPr>
              <p:cNvPr id="262" name="Rectangle 98"/>
              <p:cNvSpPr>
                <a:spLocks noChangeArrowheads="1"/>
              </p:cNvSpPr>
              <p:nvPr/>
            </p:nvSpPr>
            <p:spPr bwMode="auto">
              <a:xfrm>
                <a:off x="5012" y="1298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63" name="Rectangle 99"/>
              <p:cNvSpPr>
                <a:spLocks noChangeArrowheads="1"/>
              </p:cNvSpPr>
              <p:nvPr/>
            </p:nvSpPr>
            <p:spPr bwMode="auto">
              <a:xfrm>
                <a:off x="5330" y="1298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61" name="Line 100"/>
            <p:cNvSpPr>
              <a:spLocks noChangeShapeType="1"/>
            </p:cNvSpPr>
            <p:nvPr/>
          </p:nvSpPr>
          <p:spPr bwMode="auto">
            <a:xfrm>
              <a:off x="7608888" y="3140075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3" name="左弧形箭头 122"/>
          <p:cNvSpPr/>
          <p:nvPr/>
        </p:nvSpPr>
        <p:spPr>
          <a:xfrm>
            <a:off x="133321" y="2643199"/>
            <a:ext cx="285752" cy="642943"/>
          </a:xfrm>
          <a:prstGeom prst="curved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组合 126"/>
          <p:cNvGrpSpPr/>
          <p:nvPr/>
        </p:nvGrpSpPr>
        <p:grpSpPr>
          <a:xfrm>
            <a:off x="3089250" y="4464389"/>
            <a:ext cx="4760967" cy="661338"/>
            <a:chOff x="3019924" y="5429264"/>
            <a:chExt cx="4923930" cy="661338"/>
          </a:xfrm>
        </p:grpSpPr>
        <p:sp>
          <p:nvSpPr>
            <p:cNvPr id="125" name="TextBox 124"/>
            <p:cNvSpPr txBox="1"/>
            <p:nvPr/>
          </p:nvSpPr>
          <p:spPr>
            <a:xfrm>
              <a:off x="3019924" y="5753417"/>
              <a:ext cx="492393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BFS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思路：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距离初始顶点</a:t>
              </a:r>
              <a:r>
                <a:rPr lang="zh-CN" altLang="en-US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越近越优先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访问！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6" name="下箭头 125"/>
            <p:cNvSpPr/>
            <p:nvPr/>
          </p:nvSpPr>
          <p:spPr>
            <a:xfrm>
              <a:off x="5067300" y="5429264"/>
              <a:ext cx="142876" cy="288000"/>
            </a:xfrm>
            <a:prstGeom prst="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8" name="直接连接符 127"/>
          <p:cNvCxnSpPr/>
          <p:nvPr/>
        </p:nvCxnSpPr>
        <p:spPr>
          <a:xfrm rot="5400000">
            <a:off x="-820774" y="3892560"/>
            <a:ext cx="2643207" cy="158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rot="5400000">
            <a:off x="109511" y="3892560"/>
            <a:ext cx="2643207" cy="158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rot="5400000">
            <a:off x="1179492" y="3892560"/>
            <a:ext cx="2643207" cy="158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559577"/>
            <a:ext cx="2182827" cy="2182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98" grpId="0"/>
      <p:bldP spid="260199" grpId="0"/>
      <p:bldP spid="260200" grpId="0"/>
      <p:bldP spid="260201" grpId="0"/>
      <p:bldP spid="260202" grpId="0"/>
      <p:bldP spid="260203" grpId="0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/>
        </p:nvGrpSpPr>
        <p:grpSpPr>
          <a:xfrm>
            <a:off x="71421" y="96793"/>
            <a:ext cx="1000100" cy="785817"/>
            <a:chOff x="5703182" y="3835411"/>
            <a:chExt cx="1238250" cy="1236663"/>
          </a:xfrm>
        </p:grpSpPr>
        <p:grpSp>
          <p:nvGrpSpPr>
            <p:cNvPr id="3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6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 sz="18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 sz="18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 sz="18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Text Box 23"/>
            <p:cNvSpPr txBox="1">
              <a:spLocks noChangeArrowheads="1"/>
            </p:cNvSpPr>
            <p:nvPr/>
          </p:nvSpPr>
          <p:spPr bwMode="gray">
            <a:xfrm>
              <a:off x="5767677" y="4154859"/>
              <a:ext cx="1082674" cy="53063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85786" y="595013"/>
            <a:ext cx="7572428" cy="10528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下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图所示的无向图，从顶点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开始进行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广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度优先遍历，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不可能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得到顶点访问序列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是（  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A.0231645	B.0163254	C.0613154	D.0243165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57291" y="2175750"/>
            <a:ext cx="396000" cy="396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7211" y="4647808"/>
            <a:ext cx="22860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答案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479635" y="-1014216"/>
            <a:ext cx="184731" cy="3139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180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479635" y="-1014216"/>
            <a:ext cx="184731" cy="3139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1800"/>
          </a:p>
        </p:txBody>
      </p:sp>
      <p:sp>
        <p:nvSpPr>
          <p:cNvPr id="16" name="椭圆 15"/>
          <p:cNvSpPr/>
          <p:nvPr/>
        </p:nvSpPr>
        <p:spPr>
          <a:xfrm>
            <a:off x="2071671" y="1624006"/>
            <a:ext cx="396000" cy="396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104299" y="2814639"/>
            <a:ext cx="396000" cy="396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180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961555" y="2175750"/>
            <a:ext cx="396000" cy="396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857752" y="2175750"/>
            <a:ext cx="396000" cy="396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071935" y="1624006"/>
            <a:ext cx="396000" cy="396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104563" y="2814639"/>
            <a:ext cx="396000" cy="396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18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直接连接符 22"/>
          <p:cNvCxnSpPr>
            <a:stCxn id="10" idx="7"/>
            <a:endCxn id="16" idx="2"/>
          </p:cNvCxnSpPr>
          <p:nvPr/>
        </p:nvCxnSpPr>
        <p:spPr>
          <a:xfrm rot="5400000" flipH="1" flipV="1">
            <a:off x="1677619" y="1839692"/>
            <a:ext cx="411737" cy="3763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6" idx="6"/>
            <a:endCxn id="20" idx="2"/>
          </p:cNvCxnSpPr>
          <p:nvPr/>
        </p:nvCxnSpPr>
        <p:spPr>
          <a:xfrm>
            <a:off x="2467671" y="1822006"/>
            <a:ext cx="1604264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0" idx="5"/>
            <a:endCxn id="17" idx="2"/>
          </p:cNvCxnSpPr>
          <p:nvPr/>
        </p:nvCxnSpPr>
        <p:spPr>
          <a:xfrm rot="16200000" flipH="1">
            <a:off x="1650358" y="2558701"/>
            <a:ext cx="498883" cy="40900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7" idx="6"/>
            <a:endCxn id="21" idx="2"/>
          </p:cNvCxnSpPr>
          <p:nvPr/>
        </p:nvCxnSpPr>
        <p:spPr>
          <a:xfrm>
            <a:off x="2500299" y="3012639"/>
            <a:ext cx="1604264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1" idx="6"/>
            <a:endCxn id="19" idx="3"/>
          </p:cNvCxnSpPr>
          <p:nvPr/>
        </p:nvCxnSpPr>
        <p:spPr>
          <a:xfrm flipV="1">
            <a:off x="4500567" y="2513759"/>
            <a:ext cx="415183" cy="49888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0" idx="6"/>
            <a:endCxn id="19" idx="1"/>
          </p:cNvCxnSpPr>
          <p:nvPr/>
        </p:nvCxnSpPr>
        <p:spPr>
          <a:xfrm>
            <a:off x="4467938" y="1822010"/>
            <a:ext cx="447811" cy="411737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6" idx="5"/>
            <a:endCxn id="18" idx="1"/>
          </p:cNvCxnSpPr>
          <p:nvPr/>
        </p:nvCxnSpPr>
        <p:spPr>
          <a:xfrm rot="16200000" flipH="1">
            <a:off x="2578749" y="1792946"/>
            <a:ext cx="271731" cy="60987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8" idx="3"/>
            <a:endCxn id="17" idx="7"/>
          </p:cNvCxnSpPr>
          <p:nvPr/>
        </p:nvCxnSpPr>
        <p:spPr>
          <a:xfrm rot="5400000">
            <a:off x="2551493" y="2404575"/>
            <a:ext cx="358875" cy="57724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8" idx="7"/>
            <a:endCxn id="20" idx="3"/>
          </p:cNvCxnSpPr>
          <p:nvPr/>
        </p:nvCxnSpPr>
        <p:spPr>
          <a:xfrm rot="5400000" flipH="1" flipV="1">
            <a:off x="3578881" y="1682698"/>
            <a:ext cx="271731" cy="830367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8" idx="5"/>
            <a:endCxn id="21" idx="1"/>
          </p:cNvCxnSpPr>
          <p:nvPr/>
        </p:nvCxnSpPr>
        <p:spPr>
          <a:xfrm rot="16200000" flipH="1">
            <a:off x="3551625" y="2261699"/>
            <a:ext cx="358875" cy="86299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19" idx="2"/>
          </p:cNvCxnSpPr>
          <p:nvPr/>
        </p:nvCxnSpPr>
        <p:spPr>
          <a:xfrm>
            <a:off x="2447781" y="1895340"/>
            <a:ext cx="2409975" cy="47841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04251" y="3358700"/>
            <a:ext cx="700092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D.02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3165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的距离均为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。一定是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，后面为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2316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的排列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70" y="1619788"/>
            <a:ext cx="3651870" cy="1895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39553" y="2139705"/>
            <a:ext cx="7858180" cy="254952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marL="342900" indent="-342900" algn="l">
              <a:lnSpc>
                <a:spcPts val="34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从给定图中任意指定的顶点（称为初始点）出发，按照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某种搜索方法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沿着图的边访问图中的</a:t>
            </a:r>
            <a:r>
              <a:rPr lang="zh-CN" altLang="en-US" sz="2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所有顶点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，使</a:t>
            </a:r>
            <a:r>
              <a:rPr lang="zh-CN" altLang="en-US" sz="2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每个顶点仅被访问一次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，这个过程称为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图的遍历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4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图的遍历得到的顶点序列称为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图遍历序列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51" name="Text Box 3" descr="水滴"/>
          <p:cNvSpPr txBox="1">
            <a:spLocks noChangeArrowheads="1"/>
          </p:cNvSpPr>
          <p:nvPr/>
        </p:nvSpPr>
        <p:spPr bwMode="auto">
          <a:xfrm>
            <a:off x="14745" y="843558"/>
            <a:ext cx="4720037" cy="617220"/>
          </a:xfrm>
          <a:prstGeom prst="rect">
            <a:avLst/>
          </a:prstGeom>
          <a:ln>
            <a:noFill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8.3.1 </a:t>
            </a:r>
            <a:r>
              <a:rPr lang="zh-CN" altLang="en-US" sz="2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图的遍历的概念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 Box 15" descr="信纸"/>
          <p:cNvSpPr txBox="1">
            <a:spLocks noChangeArrowheads="1"/>
          </p:cNvSpPr>
          <p:nvPr/>
        </p:nvSpPr>
        <p:spPr bwMode="auto">
          <a:xfrm>
            <a:off x="14605" y="62230"/>
            <a:ext cx="3310890" cy="4356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5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en-US" altLang="zh-CN" sz="2800" spc="51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8.3 </a:t>
            </a:r>
            <a:r>
              <a:rPr lang="zh-CN" altLang="en-US" sz="2800" spc="51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图的遍历</a:t>
            </a:r>
            <a:r>
              <a:rPr lang="zh-CN" altLang="en-US" sz="2800" spc="51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en-US" sz="2800" spc="51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639" y="86654"/>
            <a:ext cx="2357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的差别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928930" y="273593"/>
            <a:ext cx="2648571" cy="250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4284" y="2857504"/>
            <a:ext cx="8643999" cy="33718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Blip>
                <a:blip r:embed="rId2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看到一条可以走（没有走过）路径就直接走下去，没有道路时回退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DFS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3" y="3429008"/>
            <a:ext cx="8429684" cy="33718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l">
              <a:buBlip>
                <a:blip r:embed="rId2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考虑每一条可以走（没有走过）的路径，尝试走每条道路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BFS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1768" y="38175"/>
            <a:ext cx="350046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找起点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 终点的一条路径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49" y="4286264"/>
            <a:ext cx="5572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记下路径的所有路口位置：确定一条路径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5788" y="4714893"/>
            <a:ext cx="46434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试探的所有路口数是差不多的！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28596" y="890367"/>
            <a:ext cx="8286808" cy="42354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buBlip>
                <a:blip r:embed="rId1"/>
              </a:buBlip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连通图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：调用一次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，能够访问到图中的所有顶点。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315" name="Text Box 3" descr="蓝色面巾纸"/>
          <p:cNvSpPr txBox="1">
            <a:spLocks noChangeArrowheads="1"/>
          </p:cNvSpPr>
          <p:nvPr/>
        </p:nvSpPr>
        <p:spPr bwMode="auto">
          <a:xfrm>
            <a:off x="107504" y="99961"/>
            <a:ext cx="3678233" cy="364490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19050" algn="ctr">
            <a:noFill/>
            <a:miter lim="800000"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8.3.4 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非连通图的遍历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371" y="2067694"/>
            <a:ext cx="8286808" cy="198374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  <a:buBlip>
                <a:blip r:embed="rId1"/>
              </a:buBlip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非连通图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：调用一次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，只能访问到初始点所在连通分量中的所有顶点，不可能访问到其他连通分量中的顶点。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可以分别遍历每个连通分量，才能够访问到图中的所有顶点。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823420" y="733493"/>
            <a:ext cx="7143800" cy="340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08000" rIns="180000" bIns="108000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DFS1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    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遍历所有未访问过的顶点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(visited[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]==0) 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467544" y="44293"/>
            <a:ext cx="7129463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采用深度优先遍历方法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遍历非连通图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的算法如下：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539" y="4587977"/>
            <a:ext cx="685804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非连通图：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DFS()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的次数恰好等于连通分量的个数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04133" y="915566"/>
            <a:ext cx="6896120" cy="2569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08000" rIns="180000" bIns="108000">
            <a:spAutoFit/>
          </a:bodyPr>
          <a:lstStyle/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BFS1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    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遍历所有未访问过的顶点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(visited[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]==0) 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79512" y="51470"/>
            <a:ext cx="7345363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采用广度优先遍历方法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遍历非连通图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的算法如下：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4133" y="4056957"/>
            <a:ext cx="6500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非连通图：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BFS()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的次数恰好等于连通分量的个数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5"/>
          <p:cNvSpPr txBox="1">
            <a:spLocks noChangeArrowheads="1"/>
          </p:cNvSpPr>
          <p:nvPr/>
        </p:nvSpPr>
        <p:spPr bwMode="auto">
          <a:xfrm>
            <a:off x="1227006" y="1894795"/>
            <a:ext cx="7215239" cy="25184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bIns="14400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采用某种遍历方式来判断无向图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是否连通。这里用深度优先遍历方法，先给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visited[]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数组（为全局变量）置初值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，然后从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顶点开始遍历该图。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在一次遍历之后，若所有顶点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均为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，则该图是连通的；否则不连通。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107504" y="619726"/>
            <a:ext cx="8135937" cy="911860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8.3】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采用邻接表存储，设计一个算法，判断无向图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是否连通。若连通则返回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；否则返回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false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40598" y="1401907"/>
            <a:ext cx="722313" cy="582613"/>
            <a:chOff x="1774825" y="5489593"/>
            <a:chExt cx="722313" cy="582613"/>
          </a:xfrm>
        </p:grpSpPr>
        <p:sp>
          <p:nvSpPr>
            <p:cNvPr id="9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11" name="Picture 49" descr="阴影5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2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107504" y="718991"/>
            <a:ext cx="8424863" cy="409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108000" rIns="180000" bIns="10800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visited[MAXV];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bool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Connect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*G) 	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判断无向图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的连通性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bool </a:t>
            </a:r>
            <a:r>
              <a:rPr lang="en-US" altLang="zh-CN" sz="1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flag=true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	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//visited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数组置初值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visited[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]=0;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2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DFS(G</a:t>
            </a:r>
            <a:r>
              <a:rPr lang="zh-CN" altLang="en-US" sz="12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2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0); 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调用前面的中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DSF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算法，从顶点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开始深度优先遍历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for (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if (visited[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]==0)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{  </a:t>
            </a:r>
            <a:r>
              <a:rPr lang="en-US" altLang="zh-CN" sz="1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flag=false;</a:t>
            </a:r>
            <a:endParaRPr lang="en-US" altLang="zh-CN" sz="12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break;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}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 flag;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32087"/>
            <a:ext cx="514353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判断无向图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是否连通的算法如下：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896" y="4155926"/>
            <a:ext cx="464347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思考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：是否可以采用并查集求解？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5"/>
          <p:cNvSpPr txBox="1">
            <a:spLocks noChangeArrowheads="1"/>
          </p:cNvSpPr>
          <p:nvPr/>
        </p:nvSpPr>
        <p:spPr bwMode="auto">
          <a:xfrm>
            <a:off x="1074291" y="3939902"/>
            <a:ext cx="7281167" cy="506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提示：两个遍历算法是图搜索算法的基础，必须熟练掌握！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815409"/>
            <a:ext cx="2571768" cy="33718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图搜索算法设计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3456" y="3375078"/>
            <a:ext cx="3092472" cy="33718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算法求解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4036219" y="1325173"/>
            <a:ext cx="250033" cy="1826969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TextBox 8"/>
          <p:cNvSpPr txBox="1"/>
          <p:nvPr/>
        </p:nvSpPr>
        <p:spPr>
          <a:xfrm>
            <a:off x="4286246" y="2109221"/>
            <a:ext cx="85725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67714"/>
            <a:ext cx="4286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图搜索算法设计一般方法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2" y="993168"/>
            <a:ext cx="2185130" cy="25033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089" y="915566"/>
            <a:ext cx="2417820" cy="237626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331640" y="1706533"/>
            <a:ext cx="1943100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过程：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459" name="Oval 3"/>
          <p:cNvSpPr>
            <a:spLocks noChangeArrowheads="1"/>
          </p:cNvSpPr>
          <p:nvPr/>
        </p:nvSpPr>
        <p:spPr bwMode="auto">
          <a:xfrm>
            <a:off x="1944596" y="2608561"/>
            <a:ext cx="503237" cy="4683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endParaRPr lang="en-US" altLang="zh-CN" sz="1800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2447834" y="2608561"/>
            <a:ext cx="936625" cy="468312"/>
            <a:chOff x="1692275" y="3357563"/>
            <a:chExt cx="936625" cy="468312"/>
          </a:xfrm>
        </p:grpSpPr>
        <p:sp>
          <p:nvSpPr>
            <p:cNvPr id="19460" name="Oval 4"/>
            <p:cNvSpPr>
              <a:spLocks noChangeArrowheads="1"/>
            </p:cNvSpPr>
            <p:nvPr/>
          </p:nvSpPr>
          <p:spPr bwMode="auto">
            <a:xfrm>
              <a:off x="2125663" y="3357563"/>
              <a:ext cx="503237" cy="46831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>
              <a:off x="1692275" y="3573463"/>
              <a:ext cx="43180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17"/>
          <p:cNvGrpSpPr/>
          <p:nvPr/>
        </p:nvGrpSpPr>
        <p:grpSpPr>
          <a:xfrm>
            <a:off x="3382871" y="2608561"/>
            <a:ext cx="936625" cy="468312"/>
            <a:chOff x="2627313" y="3357563"/>
            <a:chExt cx="936625" cy="468312"/>
          </a:xfrm>
        </p:grpSpPr>
        <p:sp>
          <p:nvSpPr>
            <p:cNvPr id="19462" name="Oval 6"/>
            <p:cNvSpPr>
              <a:spLocks noChangeArrowheads="1"/>
            </p:cNvSpPr>
            <p:nvPr/>
          </p:nvSpPr>
          <p:spPr bwMode="auto">
            <a:xfrm>
              <a:off x="3060700" y="3357563"/>
              <a:ext cx="503238" cy="46831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>
              <a:off x="2627313" y="3573463"/>
              <a:ext cx="43180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组合 19"/>
          <p:cNvGrpSpPr/>
          <p:nvPr/>
        </p:nvGrpSpPr>
        <p:grpSpPr>
          <a:xfrm>
            <a:off x="4355976" y="2608561"/>
            <a:ext cx="2222509" cy="468312"/>
            <a:chOff x="4500563" y="3357563"/>
            <a:chExt cx="2222509" cy="468312"/>
          </a:xfrm>
        </p:grpSpPr>
        <p:sp>
          <p:nvSpPr>
            <p:cNvPr id="19466" name="Oval 10"/>
            <p:cNvSpPr>
              <a:spLocks noChangeArrowheads="1"/>
            </p:cNvSpPr>
            <p:nvPr/>
          </p:nvSpPr>
          <p:spPr bwMode="auto">
            <a:xfrm>
              <a:off x="6219835" y="3357563"/>
              <a:ext cx="503237" cy="46831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800" i="1" baseline="-25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sz="1800" i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>
              <a:off x="5786447" y="3573463"/>
              <a:ext cx="43180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>
              <a:off x="4500563" y="3573463"/>
              <a:ext cx="431800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469" name="Text Box 13"/>
            <p:cNvSpPr txBox="1">
              <a:spLocks noChangeArrowheads="1"/>
            </p:cNvSpPr>
            <p:nvPr/>
          </p:nvSpPr>
          <p:spPr bwMode="auto">
            <a:xfrm>
              <a:off x="5126038" y="3368666"/>
              <a:ext cx="863600" cy="3139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latin typeface="宋体" panose="02010600030101010101" pitchFamily="2" charset="-122"/>
                  <a:ea typeface="宋体" panose="02010600030101010101" pitchFamily="2" charset="-122"/>
                  <a:cs typeface="Consolas" panose="020B0609020204030204" pitchFamily="49" charset="0"/>
                </a:rPr>
                <a:t>……</a:t>
              </a:r>
              <a:endPara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1691680" y="3834706"/>
            <a:ext cx="5916601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一步一步向前走，当没有可走的相邻顶点时便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回退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471" name="Text Box 15" descr="纸莎草纸"/>
          <p:cNvSpPr txBox="1">
            <a:spLocks noChangeArrowheads="1"/>
          </p:cNvSpPr>
          <p:nvPr/>
        </p:nvSpPr>
        <p:spPr bwMode="auto">
          <a:xfrm>
            <a:off x="163531" y="26871"/>
            <a:ext cx="3286148" cy="3644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8.3.5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图遍历的应用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472" name="Text Box 16"/>
          <p:cNvSpPr txBox="1">
            <a:spLocks noChangeArrowheads="1"/>
          </p:cNvSpPr>
          <p:nvPr/>
        </p:nvSpPr>
        <p:spPr bwMode="auto">
          <a:xfrm>
            <a:off x="755576" y="821581"/>
            <a:ext cx="4143404" cy="389255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 pitchFamily="2" charset="2"/>
              </a:rPr>
              <a:t> 1.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基于深度优先遍历算法的应用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83518"/>
            <a:ext cx="2619663" cy="2234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19459" grpId="0" animBg="1"/>
      <p:bldP spid="194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38844" y="654204"/>
            <a:ext cx="8353425" cy="96329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 algn="l">
              <a:lnSpc>
                <a:spcPts val="34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8.4】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假设图</a:t>
            </a:r>
            <a:r>
              <a:rPr lang="en-US" altLang="zh-CN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采用邻接表存储，设计一个算法，判断顶点</a:t>
            </a:r>
            <a:r>
              <a:rPr lang="en-US" altLang="zh-CN" sz="20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</a:t>
            </a:r>
            <a:r>
              <a:rPr lang="en-US" altLang="zh-CN" sz="2000" i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是否有简单路径。</a:t>
            </a:r>
            <a:endParaRPr lang="zh-CN" altLang="en-US" sz="20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0895" name="Text Box 15"/>
          <p:cNvSpPr txBox="1">
            <a:spLocks noChangeArrowheads="1"/>
          </p:cNvSpPr>
          <p:nvPr/>
        </p:nvSpPr>
        <p:spPr bwMode="auto">
          <a:xfrm>
            <a:off x="990222" y="4299942"/>
            <a:ext cx="7354880" cy="389255"/>
          </a:xfrm>
          <a:prstGeom prst="rect">
            <a:avLst/>
          </a:prstGeom>
          <a:ln>
            <a:noFill/>
            <a:tailEnd type="none" w="med" len="lg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 algn="l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设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表示从顶点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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是否存在简单路径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Symbol" panose="05050102010706020507" pitchFamily="18" charset="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88538" y="1779662"/>
            <a:ext cx="8358247" cy="2337449"/>
            <a:chOff x="428596" y="1928802"/>
            <a:chExt cx="8358246" cy="2337449"/>
          </a:xfrm>
        </p:grpSpPr>
        <p:sp>
          <p:nvSpPr>
            <p:cNvPr id="38919" name="Text Box 3"/>
            <p:cNvSpPr txBox="1">
              <a:spLocks noChangeArrowheads="1"/>
            </p:cNvSpPr>
            <p:nvPr/>
          </p:nvSpPr>
          <p:spPr bwMode="auto">
            <a:xfrm>
              <a:off x="1146211" y="1928802"/>
              <a:ext cx="7640631" cy="635635"/>
            </a:xfrm>
            <a:prstGeom prst="rect">
              <a:avLst/>
            </a:prstGeom>
            <a:ln>
              <a:noFill/>
              <a:tailEnd type="none" w="med" len="lg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72000" bIns="72000">
              <a:spAutoFit/>
            </a:bodyPr>
            <a:lstStyle/>
            <a:p>
              <a:pPr marL="457200" indent="-457200" algn="l"/>
              <a:r>
                <a:rPr lang="zh-CN" altLang="en-US" sz="200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 </a:t>
              </a:r>
              <a:r>
                <a:rPr lang="zh-CN" altLang="en-US" sz="200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从</a:t>
              </a:r>
              <a:r>
                <a:rPr lang="zh-CN" altLang="en-US" sz="20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顶点</a:t>
              </a:r>
              <a:r>
                <a:rPr lang="en-US" altLang="zh-CN" sz="2000" i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zh-CN" altLang="en-US" sz="20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开始进行</a:t>
              </a:r>
              <a:r>
                <a:rPr lang="zh-CN" altLang="en-US" sz="200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深度优先遍历，当</a:t>
              </a:r>
              <a:r>
                <a:rPr lang="zh-CN" altLang="en-US" sz="20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搜索到顶点</a:t>
              </a:r>
              <a:r>
                <a:rPr lang="en-US" altLang="zh-CN" sz="2000" i="1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zh-CN" altLang="en-US" sz="20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时表明从顶点</a:t>
              </a:r>
              <a:r>
                <a:rPr lang="en-US" altLang="zh-CN" sz="2000" i="1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zh-CN" altLang="en-US" sz="200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</a:t>
              </a:r>
              <a:r>
                <a:rPr lang="en-US" altLang="zh-CN" sz="2000" i="1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zh-CN" altLang="en-US" sz="200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有路径，即</a:t>
              </a:r>
              <a:r>
                <a:rPr lang="zh-CN" altLang="en-US" sz="20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：</a:t>
              </a:r>
              <a:endPara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2217780" y="3000372"/>
              <a:ext cx="571504" cy="500066"/>
            </a:xfrm>
            <a:prstGeom prst="ellipse">
              <a:avLst/>
            </a:prstGeom>
            <a:solidFill>
              <a:srgbClr val="FF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>
                <a:lnSpc>
                  <a:spcPts val="2000"/>
                </a:lnSpc>
                <a:spcBef>
                  <a:spcPct val="0"/>
                </a:spcBef>
              </a:pPr>
              <a:r>
                <a:rPr kumimoji="0"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endParaRPr kumimoji="0"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2" name="组合 26"/>
            <p:cNvGrpSpPr/>
            <p:nvPr/>
          </p:nvGrpSpPr>
          <p:grpSpPr>
            <a:xfrm>
              <a:off x="2825856" y="2989083"/>
              <a:ext cx="1117725" cy="500066"/>
              <a:chOff x="2825856" y="2846207"/>
              <a:chExt cx="1117725" cy="500066"/>
            </a:xfrm>
          </p:grpSpPr>
          <p:cxnSp>
            <p:nvCxnSpPr>
              <p:cNvPr id="20" name="直接箭头连接符 19"/>
              <p:cNvCxnSpPr/>
              <p:nvPr/>
            </p:nvCxnSpPr>
            <p:spPr bwMode="auto">
              <a:xfrm flipV="1">
                <a:off x="2825856" y="3097210"/>
                <a:ext cx="571504" cy="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1" name="椭圆 20"/>
              <p:cNvSpPr/>
              <p:nvPr/>
            </p:nvSpPr>
            <p:spPr bwMode="auto">
              <a:xfrm>
                <a:off x="3372077" y="2846207"/>
                <a:ext cx="571504" cy="500066"/>
              </a:xfrm>
              <a:prstGeom prst="ellipse">
                <a:avLst/>
              </a:prstGeom>
              <a:solidFill>
                <a:srgbClr val="FF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0" tIns="45720" rIns="0" bIns="45720" numCol="1" rtlCol="0" anchor="t" anchorCtr="0" compatLnSpc="1"/>
              <a:lstStyle/>
              <a:p>
                <a:pPr>
                  <a:lnSpc>
                    <a:spcPts val="2000"/>
                  </a:lnSpc>
                  <a:spcBef>
                    <a:spcPct val="0"/>
                  </a:spcBef>
                </a:pPr>
                <a:r>
                  <a:rPr kumimoji="0" lang="en-US" altLang="zh-CN" sz="1800" i="1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u</a:t>
                </a:r>
                <a:r>
                  <a:rPr kumimoji="0" lang="en-US" altLang="zh-CN" sz="1800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kumimoji="0" lang="zh-CN" altLang="en-US" sz="1800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" name="组合 27"/>
            <p:cNvGrpSpPr/>
            <p:nvPr/>
          </p:nvGrpSpPr>
          <p:grpSpPr>
            <a:xfrm>
              <a:off x="3969863" y="3000372"/>
              <a:ext cx="1154297" cy="500066"/>
              <a:chOff x="3895191" y="3500438"/>
              <a:chExt cx="1154297" cy="500066"/>
            </a:xfrm>
          </p:grpSpPr>
          <p:cxnSp>
            <p:nvCxnSpPr>
              <p:cNvPr id="22" name="直接箭头连接符 21"/>
              <p:cNvCxnSpPr/>
              <p:nvPr/>
            </p:nvCxnSpPr>
            <p:spPr bwMode="auto">
              <a:xfrm flipV="1">
                <a:off x="3895191" y="3726041"/>
                <a:ext cx="571504" cy="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 bwMode="auto">
              <a:xfrm>
                <a:off x="4477984" y="3500438"/>
                <a:ext cx="571504" cy="500066"/>
              </a:xfrm>
              <a:prstGeom prst="ellipse">
                <a:avLst/>
              </a:prstGeom>
              <a:solidFill>
                <a:srgbClr val="FF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0" tIns="45720" rIns="0" bIns="45720" numCol="1" rtlCol="0" anchor="t" anchorCtr="0" compatLnSpc="1"/>
              <a:lstStyle/>
              <a:p>
                <a:pPr>
                  <a:lnSpc>
                    <a:spcPts val="2000"/>
                  </a:lnSpc>
                  <a:spcBef>
                    <a:spcPct val="0"/>
                  </a:spcBef>
                </a:pPr>
                <a:r>
                  <a:rPr kumimoji="0" lang="en-US" altLang="zh-CN" sz="1800" i="1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u</a:t>
                </a:r>
                <a:r>
                  <a:rPr lang="en-US" altLang="zh-CN" sz="1800" i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kumimoji="0" lang="zh-CN" altLang="en-US" sz="1800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4" name="组合 28"/>
            <p:cNvGrpSpPr/>
            <p:nvPr/>
          </p:nvGrpSpPr>
          <p:grpSpPr>
            <a:xfrm>
              <a:off x="5135449" y="2902652"/>
              <a:ext cx="1154298" cy="323323"/>
              <a:chOff x="5060777" y="3402718"/>
              <a:chExt cx="1154298" cy="323323"/>
            </a:xfrm>
          </p:grpSpPr>
          <p:sp>
            <p:nvSpPr>
              <p:cNvPr id="38929" name="Text Box 14"/>
              <p:cNvSpPr txBox="1">
                <a:spLocks noChangeArrowheads="1"/>
              </p:cNvSpPr>
              <p:nvPr/>
            </p:nvSpPr>
            <p:spPr bwMode="auto">
              <a:xfrm>
                <a:off x="5643570" y="3402718"/>
                <a:ext cx="571505" cy="312420"/>
              </a:xfrm>
              <a:prstGeom prst="rect">
                <a:avLst/>
              </a:prstGeom>
              <a:noFill/>
              <a:ln w="19050" algn="ctr">
                <a:noFill/>
                <a:miter lim="800000"/>
                <a:tailEnd type="none" w="med" len="lg"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endParaRPr lang="en-US" altLang="zh-CN" sz="18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直接箭头连接符 23"/>
              <p:cNvCxnSpPr/>
              <p:nvPr/>
            </p:nvCxnSpPr>
            <p:spPr bwMode="auto">
              <a:xfrm flipV="1">
                <a:off x="5060777" y="3726041"/>
                <a:ext cx="571504" cy="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29"/>
            <p:cNvGrpSpPr/>
            <p:nvPr/>
          </p:nvGrpSpPr>
          <p:grpSpPr>
            <a:xfrm>
              <a:off x="6349895" y="3000372"/>
              <a:ext cx="1154297" cy="500066"/>
              <a:chOff x="6275223" y="3500438"/>
              <a:chExt cx="1154297" cy="500066"/>
            </a:xfrm>
          </p:grpSpPr>
          <p:cxnSp>
            <p:nvCxnSpPr>
              <p:cNvPr id="25" name="直接箭头连接符 24"/>
              <p:cNvCxnSpPr/>
              <p:nvPr/>
            </p:nvCxnSpPr>
            <p:spPr bwMode="auto">
              <a:xfrm flipV="1">
                <a:off x="6275223" y="3726041"/>
                <a:ext cx="571504" cy="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 bwMode="auto">
              <a:xfrm>
                <a:off x="6858016" y="3500438"/>
                <a:ext cx="571504" cy="500066"/>
              </a:xfrm>
              <a:prstGeom prst="ellipse">
                <a:avLst/>
              </a:prstGeom>
              <a:solidFill>
                <a:srgbClr val="FF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vert="horz" wrap="square" lIns="0" tIns="45720" rIns="0" bIns="45720" numCol="1" rtlCol="0" anchor="t" anchorCtr="0" compatLnSpc="1"/>
              <a:lstStyle/>
              <a:p>
                <a:pPr>
                  <a:lnSpc>
                    <a:spcPts val="2000"/>
                  </a:lnSpc>
                  <a:spcBef>
                    <a:spcPct val="0"/>
                  </a:spcBef>
                </a:pPr>
                <a:r>
                  <a:rPr kumimoji="0" lang="en-US" altLang="zh-CN" sz="18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endParaRPr kumimoji="0" lang="en-US" altLang="zh-CN" sz="1800" i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" name="组合 32"/>
            <p:cNvGrpSpPr/>
            <p:nvPr/>
          </p:nvGrpSpPr>
          <p:grpSpPr>
            <a:xfrm>
              <a:off x="2289218" y="3643314"/>
              <a:ext cx="5143536" cy="622937"/>
              <a:chOff x="2214546" y="4143380"/>
              <a:chExt cx="5143536" cy="622937"/>
            </a:xfrm>
          </p:grpSpPr>
          <p:sp>
            <p:nvSpPr>
              <p:cNvPr id="31" name="右箭头 30"/>
              <p:cNvSpPr/>
              <p:nvPr/>
            </p:nvSpPr>
            <p:spPr bwMode="auto">
              <a:xfrm>
                <a:off x="2214546" y="4143380"/>
                <a:ext cx="5143536" cy="214314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</a:pPr>
                <a:endParaRPr kumimoji="0" lang="zh-CN" altLang="en-US" sz="2000">
                  <a:solidFill>
                    <a:srgbClr val="0033CC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500430" y="4429132"/>
                <a:ext cx="250033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深度优先遍历过程</a:t>
                </a:r>
                <a:endParaRPr lang="zh-CN" altLang="en-US" sz="20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组合 28"/>
            <p:cNvGrpSpPr/>
            <p:nvPr/>
          </p:nvGrpSpPr>
          <p:grpSpPr>
            <a:xfrm>
              <a:off x="428596" y="2000240"/>
              <a:ext cx="722313" cy="582613"/>
              <a:chOff x="1774825" y="5489593"/>
              <a:chExt cx="722313" cy="582613"/>
            </a:xfrm>
          </p:grpSpPr>
          <p:sp>
            <p:nvSpPr>
              <p:cNvPr id="30" name="Text Box 13"/>
              <p:cNvSpPr>
                <a:spLocks noChangeArrowheads="1"/>
              </p:cNvSpPr>
              <p:nvPr/>
            </p:nvSpPr>
            <p:spPr bwMode="auto">
              <a:xfrm>
                <a:off x="2124075" y="5489593"/>
                <a:ext cx="373063" cy="461963"/>
              </a:xfrm>
              <a:prstGeom prst="rect">
                <a:avLst/>
              </a:prstGeom>
              <a:noFill/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eaLnBrk="0" hangingPunct="0"/>
                <a:r>
                  <a:rPr lang="ru-RU" altLang="zh-CN" sz="18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ru-RU" altLang="zh-CN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Group 8"/>
              <p:cNvGrpSpPr/>
              <p:nvPr/>
            </p:nvGrpSpPr>
            <p:grpSpPr bwMode="auto">
              <a:xfrm>
                <a:off x="1774825" y="5518173"/>
                <a:ext cx="544513" cy="554040"/>
                <a:chOff x="1019" y="1020"/>
                <a:chExt cx="399" cy="406"/>
              </a:xfrm>
            </p:grpSpPr>
            <p:pic>
              <p:nvPicPr>
                <p:cNvPr id="34" name="Picture 49" descr="阴影5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>
                  <a:off x="1039" y="1380"/>
                  <a:ext cx="363" cy="46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35" name="AutoShape 8"/>
                <p:cNvSpPr>
                  <a:spLocks noChangeArrowheads="1"/>
                </p:cNvSpPr>
                <p:nvPr/>
              </p:nvSpPr>
              <p:spPr bwMode="auto">
                <a:xfrm>
                  <a:off x="1019" y="1020"/>
                  <a:ext cx="399" cy="370"/>
                </a:xfrm>
                <a:prstGeom prst="roundRect">
                  <a:avLst>
                    <a:gd name="adj" fmla="val 8380"/>
                  </a:avLst>
                </a:prstGeom>
                <a:gradFill rotWithShape="1">
                  <a:gsLst>
                    <a:gs pos="0">
                      <a:srgbClr val="8F0000"/>
                    </a:gs>
                    <a:gs pos="50000">
                      <a:srgbClr val="CF0001"/>
                    </a:gs>
                    <a:gs pos="100000">
                      <a:srgbClr val="F60004"/>
                    </a:gs>
                  </a:gsLst>
                  <a:lin ang="2700000"/>
                </a:gradFill>
                <a:ln w="9525" cap="flat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 marL="342900" indent="-342900"/>
                  <a:r>
                    <a:rPr lang="zh-CN" altLang="en-US" sz="2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解</a:t>
                  </a:r>
                  <a:endParaRPr lang="zh-CN" altLang="en-US" sz="2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9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4479635" y="-1014216"/>
            <a:ext cx="184731" cy="3139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1800"/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1866541" y="2769679"/>
            <a:ext cx="846255" cy="3434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0" lang="en-US" altLang="zh-CN" sz="16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kumimoji="0"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kumimoji="0"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G,u,v</a:t>
            </a:r>
            <a:r>
              <a:rPr kumimoji="0"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kumimoji="0"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56" name="Oval 8"/>
          <p:cNvSpPr>
            <a:spLocks noChangeArrowheads="1"/>
          </p:cNvSpPr>
          <p:nvPr/>
        </p:nvSpPr>
        <p:spPr bwMode="auto">
          <a:xfrm>
            <a:off x="1698361" y="1842951"/>
            <a:ext cx="419764" cy="44697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kumimoji="0" lang="en-US" altLang="zh-CN" sz="16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endParaRPr kumimoji="0" lang="en-US" altLang="zh-CN" sz="1600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55" name="Oval 7"/>
          <p:cNvSpPr>
            <a:spLocks noChangeArrowheads="1"/>
          </p:cNvSpPr>
          <p:nvPr/>
        </p:nvSpPr>
        <p:spPr bwMode="auto">
          <a:xfrm>
            <a:off x="3555012" y="1842951"/>
            <a:ext cx="419764" cy="44697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anchor="t" anchorCtr="0" compatLnSpc="1"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kumimoji="0" lang="en-US" altLang="zh-CN" sz="16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endParaRPr kumimoji="0" lang="en-US" altLang="zh-CN" sz="1600" i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54" name="AutoShape 6"/>
          <p:cNvSpPr>
            <a:spLocks noChangeShapeType="1"/>
          </p:cNvSpPr>
          <p:nvPr/>
        </p:nvSpPr>
        <p:spPr bwMode="auto">
          <a:xfrm>
            <a:off x="2118128" y="2067097"/>
            <a:ext cx="1436885" cy="1311"/>
          </a:xfrm>
          <a:prstGeom prst="straightConnector1">
            <a:avLst/>
          </a:prstGeom>
          <a:noFill/>
          <a:ln w="19050">
            <a:solidFill>
              <a:srgbClr val="000000"/>
            </a:solidFill>
            <a:prstDash val="dash"/>
            <a:round/>
            <a:headEnd type="none" w="med" len="med"/>
            <a:tailEnd type="arrow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53" name="AutoShape 5"/>
          <p:cNvSpPr>
            <a:spLocks noChangeShapeType="1"/>
          </p:cNvSpPr>
          <p:nvPr/>
        </p:nvSpPr>
        <p:spPr bwMode="auto">
          <a:xfrm>
            <a:off x="772729" y="2067097"/>
            <a:ext cx="925635" cy="1311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none" w="med" len="med"/>
            <a:tailEnd type="arrow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438334" y="1684345"/>
            <a:ext cx="846255" cy="3434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0" lang="en-US" altLang="zh-CN" sz="16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kumimoji="0"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(G,w,v)</a:t>
            </a:r>
            <a:endParaRPr kumimoji="0" lang="en-US" altLang="zh-CN" sz="16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51" name="AutoShape 3"/>
          <p:cNvSpPr/>
          <p:nvPr/>
        </p:nvSpPr>
        <p:spPr bwMode="auto">
          <a:xfrm rot="5400000">
            <a:off x="2100099" y="963999"/>
            <a:ext cx="264779" cy="3215501"/>
          </a:xfrm>
          <a:prstGeom prst="rightBrace">
            <a:avLst>
              <a:gd name="adj1" fmla="val 98597"/>
              <a:gd name="adj2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28388" y="756710"/>
            <a:ext cx="5854683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marL="457200" indent="-457200" algn="l"/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表示从顶点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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是否存在简单路径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Symbol" panose="05050102010706020507" pitchFamily="18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3579862"/>
            <a:ext cx="7786743" cy="1179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marL="342900" indent="-342900" algn="l"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(G,w,v)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(G,u,v)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出发的所有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&lt;u,w&gt;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(G,w,v)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均为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false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(G,u,v)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false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>
            <a:off x="372375" y="1842951"/>
            <a:ext cx="419764" cy="44697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0" tIns="0" rIns="0" bIns="0" numCol="1" anchor="t" anchorCtr="0" compatLnSpc="1"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kumimoji="0" lang="en-US" altLang="zh-CN" sz="16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endParaRPr kumimoji="0" lang="en-US" altLang="zh-CN" sz="1600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844613" y="1684345"/>
            <a:ext cx="846255" cy="3434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0"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kumimoji="0"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u,w</a:t>
            </a:r>
            <a:r>
              <a:rPr kumimoji="0"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endParaRPr kumimoji="0"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11" y="626982"/>
            <a:ext cx="2458151" cy="2458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51520" y="51472"/>
            <a:ext cx="6429391" cy="4914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根据搜索方法的不同，图的遍历方法有两种：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489" y="2044228"/>
            <a:ext cx="3500463" cy="16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216000" tIns="36000" bIns="180000" rtlCol="0">
            <a:spAutoFit/>
          </a:bodyPr>
          <a:lstStyle/>
          <a:p>
            <a:pPr marL="457200" indent="-457200">
              <a:lnSpc>
                <a:spcPct val="20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深度优先遍历（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>
              <a:lnSpc>
                <a:spcPct val="20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广度优先遍历（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35" y="975673"/>
            <a:ext cx="3384376" cy="21371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7" y="3240218"/>
            <a:ext cx="2736304" cy="1769091"/>
          </a:xfrm>
          <a:prstGeom prst="rect">
            <a:avLst/>
          </a:prstGeom>
        </p:spPr>
      </p:pic>
      <p:sp>
        <p:nvSpPr>
          <p:cNvPr id="7" name="Line 17"/>
          <p:cNvSpPr>
            <a:spLocks noChangeShapeType="1"/>
          </p:cNvSpPr>
          <p:nvPr/>
        </p:nvSpPr>
        <p:spPr bwMode="auto">
          <a:xfrm>
            <a:off x="4427984" y="3267467"/>
            <a:ext cx="1584176" cy="528419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 flipV="1">
            <a:off x="4383277" y="2122329"/>
            <a:ext cx="908803" cy="44942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2" name="Text Box 4"/>
          <p:cNvSpPr txBox="1">
            <a:spLocks noChangeArrowheads="1"/>
          </p:cNvSpPr>
          <p:nvPr/>
        </p:nvSpPr>
        <p:spPr bwMode="auto">
          <a:xfrm>
            <a:off x="179512" y="692994"/>
            <a:ext cx="8569325" cy="4288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144000" bIns="14400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bool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ExistPath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G,int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u,int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v)</a:t>
            </a:r>
            <a:endParaRPr lang="zh-CN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w;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zh-CN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visited[u]=1;	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置已访问标记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(u==v) return true;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找到了一条路径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 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返回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p=G-&gt;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[u].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指向顶点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的第一个邻接点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(p!=NULL)</a:t>
            </a:r>
            <a:endParaRPr lang="zh-CN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w=p-&gt;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//w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为顶点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的邻接点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</a:t>
            </a:r>
            <a:r>
              <a:rPr lang="en-US" altLang="zh-CN" sz="16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visited[w]==0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顶点未访问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if 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ExistPath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G,w,v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))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若从顶点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出发找到到达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的路径 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return true;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返回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true 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p=p-&gt;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指向顶点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的下一个邻接点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 false;	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不存在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的路径，返回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false </a:t>
            </a:r>
            <a:endParaRPr lang="zh-CN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379102" y="1542747"/>
            <a:ext cx="7848600" cy="2906247"/>
            <a:chOff x="602996" y="3389689"/>
            <a:chExt cx="7848600" cy="2906247"/>
          </a:xfrm>
        </p:grpSpPr>
        <p:sp>
          <p:nvSpPr>
            <p:cNvPr id="242693" name="Rectangle 5"/>
            <p:cNvSpPr>
              <a:spLocks noChangeArrowheads="1"/>
            </p:cNvSpPr>
            <p:nvPr/>
          </p:nvSpPr>
          <p:spPr bwMode="auto">
            <a:xfrm>
              <a:off x="602996" y="3389689"/>
              <a:ext cx="7848600" cy="237073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 algn="ctr">
              <a:solidFill>
                <a:srgbClr val="FF00FF"/>
              </a:solidFill>
              <a:prstDash val="dash"/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 sz="1800"/>
            </a:p>
          </p:txBody>
        </p:sp>
        <p:cxnSp>
          <p:nvCxnSpPr>
            <p:cNvPr id="5" name="直接箭头连接符 4"/>
            <p:cNvCxnSpPr/>
            <p:nvPr/>
          </p:nvCxnSpPr>
          <p:spPr bwMode="auto">
            <a:xfrm flipV="1">
              <a:off x="3259069" y="5800318"/>
              <a:ext cx="0" cy="28163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2258937" y="5983516"/>
              <a:ext cx="2000264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深度优先遍历</a:t>
              </a:r>
              <a:endPara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649" y="627534"/>
            <a:ext cx="5000660" cy="447357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main()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int A[MAXV][MAXV]={{0,8,INF,5,INF},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{INF,0,3,INF,INF},{INF,INF,0,INF,6},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{INF,INF,9,0,INF},{INF,INF,INF,INF,0}};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int n=5, e=5;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CreateAdj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G,A,n,e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建立邻接表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的邻接表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:\n");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DispAdj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(G); 		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输出邻接表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int u=0, v=4;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memset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(visited,0,sizeof(visited));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bool has=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ExistPath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G,u,v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中顶点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%d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到顶点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d%s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\n\n",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u,v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,(has?"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":"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"));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  <a:spcBef>
                <a:spcPts val="1200"/>
              </a:spcBef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u=4; v=0;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memset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(visited,0,sizeof(visited));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has=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ExistPath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G,u,v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中顶点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%d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到顶点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d%s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\n\n",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u,v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,(has?"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":"</a:t>
            </a: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"));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DestroyAdj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(G); 	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销毁邻接表</a:t>
            </a: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return 1;</a:t>
            </a:r>
            <a:endParaRPr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800"/>
              </a:lnSpc>
            </a:pP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7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6689089" y="2042738"/>
            <a:ext cx="285752" cy="35073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2" name="组合 32"/>
          <p:cNvGrpSpPr/>
          <p:nvPr/>
        </p:nvGrpSpPr>
        <p:grpSpPr>
          <a:xfrm>
            <a:off x="5835362" y="771550"/>
            <a:ext cx="2531089" cy="1165827"/>
            <a:chOff x="5572132" y="2786058"/>
            <a:chExt cx="2531089" cy="1569728"/>
          </a:xfrm>
        </p:grpSpPr>
        <p:sp>
          <p:nvSpPr>
            <p:cNvPr id="10" name="Oval 44"/>
            <p:cNvSpPr>
              <a:spLocks noChangeArrowheads="1"/>
            </p:cNvSpPr>
            <p:nvPr/>
          </p:nvSpPr>
          <p:spPr bwMode="auto">
            <a:xfrm>
              <a:off x="6215074" y="2786058"/>
              <a:ext cx="414340" cy="42545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b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6215074" y="3929066"/>
              <a:ext cx="414340" cy="4267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b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Oval 46"/>
            <p:cNvSpPr>
              <a:spLocks noChangeArrowheads="1"/>
            </p:cNvSpPr>
            <p:nvPr/>
          </p:nvSpPr>
          <p:spPr bwMode="auto">
            <a:xfrm>
              <a:off x="5572132" y="3360102"/>
              <a:ext cx="414340" cy="4267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b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47"/>
            <p:cNvSpPr>
              <a:spLocks noChangeArrowheads="1"/>
            </p:cNvSpPr>
            <p:nvPr/>
          </p:nvSpPr>
          <p:spPr bwMode="auto">
            <a:xfrm>
              <a:off x="6884898" y="3360102"/>
              <a:ext cx="414340" cy="4267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b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48"/>
            <p:cNvSpPr>
              <a:spLocks noChangeArrowheads="1"/>
            </p:cNvSpPr>
            <p:nvPr/>
          </p:nvSpPr>
          <p:spPr bwMode="auto">
            <a:xfrm>
              <a:off x="7687766" y="3357562"/>
              <a:ext cx="415455" cy="42926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b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9" name="直接箭头连接符 18"/>
            <p:cNvCxnSpPr>
              <a:stCxn id="12" idx="7"/>
              <a:endCxn id="10" idx="3"/>
            </p:cNvCxnSpPr>
            <p:nvPr/>
          </p:nvCxnSpPr>
          <p:spPr>
            <a:xfrm rot="5400000" flipH="1" flipV="1">
              <a:off x="5964077" y="3110918"/>
              <a:ext cx="273392" cy="349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2" idx="5"/>
              <a:endCxn id="11" idx="1"/>
            </p:cNvCxnSpPr>
            <p:nvPr/>
          </p:nvCxnSpPr>
          <p:spPr>
            <a:xfrm rot="16200000" flipH="1">
              <a:off x="5967159" y="3682964"/>
              <a:ext cx="267228" cy="349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0" idx="5"/>
              <a:endCxn id="13" idx="1"/>
            </p:cNvCxnSpPr>
            <p:nvPr/>
          </p:nvCxnSpPr>
          <p:spPr>
            <a:xfrm rot="16200000" flipH="1">
              <a:off x="6620460" y="3097477"/>
              <a:ext cx="273392" cy="3768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1" idx="7"/>
              <a:endCxn id="13" idx="3"/>
            </p:cNvCxnSpPr>
            <p:nvPr/>
          </p:nvCxnSpPr>
          <p:spPr>
            <a:xfrm rot="5400000" flipH="1" flipV="1">
              <a:off x="6623542" y="3669523"/>
              <a:ext cx="267228" cy="3768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3" idx="6"/>
              <a:endCxn id="14" idx="2"/>
            </p:cNvCxnSpPr>
            <p:nvPr/>
          </p:nvCxnSpPr>
          <p:spPr>
            <a:xfrm flipV="1">
              <a:off x="7299238" y="3572192"/>
              <a:ext cx="388528" cy="12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57884" y="3000373"/>
              <a:ext cx="285752" cy="38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endParaRPr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77548" y="3804826"/>
              <a:ext cx="285752" cy="38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85644" y="3805854"/>
              <a:ext cx="285752" cy="38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endParaRPr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63367" y="3000373"/>
              <a:ext cx="285752" cy="38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35804" y="3236965"/>
              <a:ext cx="285752" cy="388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43572" y="2428875"/>
            <a:ext cx="2914671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2" name="Text Box 4"/>
          <p:cNvSpPr txBox="1">
            <a:spLocks noChangeArrowheads="1"/>
          </p:cNvSpPr>
          <p:nvPr/>
        </p:nvSpPr>
        <p:spPr bwMode="auto">
          <a:xfrm>
            <a:off x="190028" y="530097"/>
            <a:ext cx="8534431" cy="86042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8.5】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采用邻接表存储，设计一个算法输出图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中从顶点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的一条简单路径（假设图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中从顶点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至少有一条简单路径）。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1150913" y="1562303"/>
            <a:ext cx="7429552" cy="1732915"/>
          </a:xfrm>
          <a:prstGeom prst="rect">
            <a:avLst/>
          </a:prstGeom>
          <a:ln>
            <a:noFill/>
            <a:tailEnd type="none" w="med" len="lg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ts val="32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深度优先遍历的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方法。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2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增加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形参，其中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存放顶点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的路径，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中的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路径长度，其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初值为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2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从顶点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遍历到顶点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后，输出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并返回。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7815" name="Rectangle 7"/>
          <p:cNvSpPr>
            <a:spLocks noChangeArrowheads="1"/>
          </p:cNvSpPr>
          <p:nvPr/>
        </p:nvSpPr>
        <p:spPr bwMode="auto">
          <a:xfrm>
            <a:off x="4479638" y="2157609"/>
            <a:ext cx="184730" cy="313932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 sz="1800"/>
          </a:p>
        </p:txBody>
      </p:sp>
      <p:grpSp>
        <p:nvGrpSpPr>
          <p:cNvPr id="26" name="组合 25"/>
          <p:cNvGrpSpPr/>
          <p:nvPr/>
        </p:nvGrpSpPr>
        <p:grpSpPr>
          <a:xfrm>
            <a:off x="215106" y="3579862"/>
            <a:ext cx="8713788" cy="1489710"/>
            <a:chOff x="250825" y="4165616"/>
            <a:chExt cx="8713788" cy="1489710"/>
          </a:xfrm>
        </p:grpSpPr>
        <p:sp>
          <p:nvSpPr>
            <p:cNvPr id="247816" name="AutoShape 8"/>
            <p:cNvSpPr>
              <a:spLocks noChangeArrowheads="1"/>
            </p:cNvSpPr>
            <p:nvPr/>
          </p:nvSpPr>
          <p:spPr bwMode="auto">
            <a:xfrm>
              <a:off x="250825" y="4165616"/>
              <a:ext cx="2232025" cy="576263"/>
            </a:xfrm>
            <a:prstGeom prst="roundRect">
              <a:avLst>
                <a:gd name="adj" fmla="val 16667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DFS(</a:t>
              </a:r>
              <a:r>
                <a:rPr lang="en-US" altLang="zh-CN" sz="16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G,</a:t>
              </a:r>
              <a:r>
                <a:rPr lang="en-US" altLang="zh-CN" sz="1600" i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16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</a:t>
              </a:r>
              <a:r>
                <a:rPr lang="en-US" altLang="zh-CN" sz="16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v,</a:t>
              </a:r>
              <a:r>
                <a:rPr lang="en-US" altLang="zh-CN" sz="16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path,</a:t>
              </a:r>
              <a:r>
                <a:rPr lang="en-US" altLang="zh-CN" sz="16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2" name="Group 17"/>
            <p:cNvGrpSpPr/>
            <p:nvPr/>
          </p:nvGrpSpPr>
          <p:grpSpPr bwMode="auto">
            <a:xfrm>
              <a:off x="2482850" y="4165616"/>
              <a:ext cx="2735263" cy="576263"/>
              <a:chOff x="1564" y="2432"/>
              <a:chExt cx="1723" cy="363"/>
            </a:xfrm>
          </p:grpSpPr>
          <p:sp>
            <p:nvSpPr>
              <p:cNvPr id="247817" name="Line 9"/>
              <p:cNvSpPr>
                <a:spLocks noChangeShapeType="1"/>
              </p:cNvSpPr>
              <p:nvPr/>
            </p:nvSpPr>
            <p:spPr bwMode="auto">
              <a:xfrm>
                <a:off x="1564" y="2614"/>
                <a:ext cx="317" cy="0"/>
              </a:xfrm>
              <a:prstGeom prst="line">
                <a:avLst/>
              </a:prstGeom>
              <a:ln>
                <a:tailEnd type="triangl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 sz="16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7818" name="AutoShape 10"/>
              <p:cNvSpPr>
                <a:spLocks noChangeArrowheads="1"/>
              </p:cNvSpPr>
              <p:nvPr/>
            </p:nvSpPr>
            <p:spPr bwMode="auto">
              <a:xfrm>
                <a:off x="1881" y="2432"/>
                <a:ext cx="1406" cy="363"/>
              </a:xfrm>
              <a:prstGeom prst="roundRect">
                <a:avLst>
                  <a:gd name="adj" fmla="val 16667"/>
                </a:avLst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6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DFS(G,</a:t>
                </a:r>
                <a:r>
                  <a:rPr lang="en-US" altLang="zh-CN" sz="1600" i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u</a:t>
                </a:r>
                <a:r>
                  <a:rPr lang="en-US" altLang="zh-CN" sz="1600" baseline="-250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r>
                  <a:rPr lang="en-US" altLang="zh-CN" sz="16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,</a:t>
                </a:r>
                <a:r>
                  <a:rPr lang="en-US" altLang="zh-CN" sz="1600" i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6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,path,</a:t>
                </a:r>
                <a:r>
                  <a:rPr lang="en-US" altLang="zh-CN" sz="1600" i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d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)</a:t>
                </a:r>
                <a:endPara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" name="组合 16"/>
            <p:cNvGrpSpPr/>
            <p:nvPr/>
          </p:nvGrpSpPr>
          <p:grpSpPr>
            <a:xfrm>
              <a:off x="5218113" y="4272508"/>
              <a:ext cx="1096788" cy="220363"/>
              <a:chOff x="5218113" y="3967692"/>
              <a:chExt cx="1096788" cy="220363"/>
            </a:xfrm>
          </p:grpSpPr>
          <p:sp>
            <p:nvSpPr>
              <p:cNvPr id="247819" name="Line 11"/>
              <p:cNvSpPr>
                <a:spLocks noChangeShapeType="1"/>
              </p:cNvSpPr>
              <p:nvPr/>
            </p:nvSpPr>
            <p:spPr bwMode="auto">
              <a:xfrm>
                <a:off x="5218113" y="4149725"/>
                <a:ext cx="503238" cy="0"/>
              </a:xfrm>
              <a:prstGeom prst="line">
                <a:avLst/>
              </a:prstGeom>
              <a:ln>
                <a:tailEnd type="triangl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 sz="1800"/>
              </a:p>
            </p:txBody>
          </p:sp>
          <p:sp>
            <p:nvSpPr>
              <p:cNvPr id="247820" name="Text Box 12"/>
              <p:cNvSpPr txBox="1">
                <a:spLocks noChangeArrowheads="1"/>
              </p:cNvSpPr>
              <p:nvPr/>
            </p:nvSpPr>
            <p:spPr bwMode="auto">
              <a:xfrm>
                <a:off x="5738638" y="3967692"/>
                <a:ext cx="576263" cy="220363"/>
              </a:xfrm>
              <a:prstGeom prst="rect">
                <a:avLst/>
              </a:prstGeom>
              <a:noFill/>
              <a:ln w="28575" algn="ctr">
                <a:noFill/>
                <a:miter lim="800000"/>
                <a:tailEnd type="none" w="med" len="lg"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Group 19"/>
            <p:cNvGrpSpPr/>
            <p:nvPr/>
          </p:nvGrpSpPr>
          <p:grpSpPr bwMode="auto">
            <a:xfrm>
              <a:off x="6229350" y="4165620"/>
              <a:ext cx="2735263" cy="844551"/>
              <a:chOff x="3924" y="2432"/>
              <a:chExt cx="1723" cy="532"/>
            </a:xfrm>
          </p:grpSpPr>
          <p:sp>
            <p:nvSpPr>
              <p:cNvPr id="247821" name="Line 13"/>
              <p:cNvSpPr>
                <a:spLocks noChangeShapeType="1"/>
              </p:cNvSpPr>
              <p:nvPr/>
            </p:nvSpPr>
            <p:spPr bwMode="auto">
              <a:xfrm>
                <a:off x="3924" y="2614"/>
                <a:ext cx="317" cy="0"/>
              </a:xfrm>
              <a:prstGeom prst="line">
                <a:avLst/>
              </a:prstGeom>
              <a:ln>
                <a:tailEnd type="triangle" w="med" len="lg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wrap="none"/>
              <a:lstStyle/>
              <a:p>
                <a:endParaRPr lang="zh-CN" altLang="en-US" sz="16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7822" name="AutoShape 14"/>
              <p:cNvSpPr>
                <a:spLocks noChangeArrowheads="1"/>
              </p:cNvSpPr>
              <p:nvPr/>
            </p:nvSpPr>
            <p:spPr bwMode="auto">
              <a:xfrm>
                <a:off x="4241" y="2432"/>
                <a:ext cx="1406" cy="363"/>
              </a:xfrm>
              <a:prstGeom prst="roundRect">
                <a:avLst>
                  <a:gd name="adj" fmla="val 16667"/>
                </a:avLst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6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DFS(G,</a:t>
                </a:r>
                <a:r>
                  <a:rPr lang="en-US" altLang="zh-CN" sz="1600" i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u</a:t>
                </a:r>
                <a:r>
                  <a:rPr lang="en-US" altLang="zh-CN" sz="1600" i="1" baseline="-250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m</a:t>
                </a:r>
                <a:r>
                  <a:rPr lang="en-US" altLang="zh-CN" sz="16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,</a:t>
                </a:r>
                <a:r>
                  <a:rPr lang="en-US" altLang="zh-CN" sz="1600" i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6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,path,</a:t>
                </a:r>
                <a:r>
                  <a:rPr lang="en-US" altLang="zh-CN" sz="1600" i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d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)</a:t>
                </a:r>
                <a:endPara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247823" name="Text Box 15"/>
              <p:cNvSpPr txBox="1">
                <a:spLocks noChangeArrowheads="1"/>
              </p:cNvSpPr>
              <p:nvPr/>
            </p:nvSpPr>
            <p:spPr bwMode="auto">
              <a:xfrm>
                <a:off x="4694" y="2840"/>
                <a:ext cx="499" cy="124"/>
              </a:xfrm>
              <a:prstGeom prst="rect">
                <a:avLst/>
              </a:prstGeom>
              <a:noFill/>
              <a:ln w="28575" algn="ctr">
                <a:noFill/>
                <a:miter lim="800000"/>
                <a:tailEnd type="none" w="med" len="lg"/>
              </a:ln>
              <a:effectLst/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u</a:t>
                </a:r>
                <a:r>
                  <a:rPr lang="en-US" altLang="zh-CN" sz="1600" i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m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=</a:t>
                </a:r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endParaRPr lang="en-US" altLang="zh-CN" sz="16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47824" name="Text Box 16"/>
            <p:cNvSpPr txBox="1">
              <a:spLocks noChangeArrowheads="1"/>
            </p:cNvSpPr>
            <p:nvPr/>
          </p:nvSpPr>
          <p:spPr bwMode="auto">
            <a:xfrm>
              <a:off x="6443664" y="5318141"/>
              <a:ext cx="2376487" cy="33718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输出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path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并返回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1" name="组合 28"/>
          <p:cNvGrpSpPr/>
          <p:nvPr/>
        </p:nvGrpSpPr>
        <p:grpSpPr>
          <a:xfrm>
            <a:off x="428600" y="2157609"/>
            <a:ext cx="722313" cy="582620"/>
            <a:chOff x="1774825" y="5489593"/>
            <a:chExt cx="722313" cy="582620"/>
          </a:xfrm>
        </p:grpSpPr>
        <p:sp>
          <p:nvSpPr>
            <p:cNvPr id="22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24" name="Picture 49" descr="阴影5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5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Text Box 4"/>
          <p:cNvSpPr txBox="1">
            <a:spLocks noChangeArrowheads="1"/>
          </p:cNvSpPr>
          <p:nvPr/>
        </p:nvSpPr>
        <p:spPr bwMode="auto">
          <a:xfrm>
            <a:off x="179387" y="660066"/>
            <a:ext cx="8785225" cy="4184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FindaPath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v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path[]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d)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//d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中的路径长度，初始为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endParaRPr lang="en-US" altLang="zh-CN" sz="1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w,i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visited[u]=1;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d++; path[d]=u;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路径长度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增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，顶点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加入到路径中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</a:t>
            </a:r>
            <a:r>
              <a:rPr lang="en-US" altLang="zh-CN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u==v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找到一条路径后输出并返回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一条简单路径为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:");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for (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=0;i&lt;=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d;i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("%d ",path[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return;         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找到一条路径后返回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p=G-&gt;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[u].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指向顶点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的第一个相邻点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while (p!=NULL)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w=p-&gt;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相邻点的编号为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endParaRPr lang="en-US" altLang="zh-CN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(visited[w]==0)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FindaPath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p=p-&gt;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 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指向顶点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的下一个相邻点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23528" y="2628550"/>
            <a:ext cx="7848600" cy="2200557"/>
            <a:chOff x="795366" y="2665088"/>
            <a:chExt cx="7848600" cy="220055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95366" y="2665088"/>
              <a:ext cx="7848600" cy="151216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 algn="ctr">
              <a:solidFill>
                <a:srgbClr val="FF00FF"/>
              </a:solidFill>
              <a:prstDash val="dash"/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 sz="1800"/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V="1">
              <a:off x="6624030" y="4192463"/>
              <a:ext cx="0" cy="40638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5623898" y="4553224"/>
              <a:ext cx="2000264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深度优先遍历</a:t>
              </a:r>
              <a:endParaRPr lang="zh-CN" altLang="en-US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>
            <a:grpSpLocks noChangeAspect="1"/>
          </p:cNvGrpSpPr>
          <p:nvPr/>
        </p:nvGrpSpPr>
        <p:grpSpPr>
          <a:xfrm>
            <a:off x="5923369" y="766185"/>
            <a:ext cx="2071703" cy="1491630"/>
            <a:chOff x="3500430" y="1643050"/>
            <a:chExt cx="2952750" cy="2433638"/>
          </a:xfrm>
        </p:grpSpPr>
        <p:sp>
          <p:nvSpPr>
            <p:cNvPr id="4" name="Line 38"/>
            <p:cNvSpPr>
              <a:spLocks noChangeShapeType="1"/>
            </p:cNvSpPr>
            <p:nvPr/>
          </p:nvSpPr>
          <p:spPr bwMode="auto">
            <a:xfrm>
              <a:off x="4043355" y="2833675"/>
              <a:ext cx="1865313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lnSpc>
                  <a:spcPts val="1200"/>
                </a:lnSpc>
              </a:pPr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Freeform 39"/>
            <p:cNvSpPr/>
            <p:nvPr/>
          </p:nvSpPr>
          <p:spPr bwMode="auto">
            <a:xfrm>
              <a:off x="3911593" y="3006713"/>
              <a:ext cx="811213" cy="709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5" y="412"/>
                </a:cxn>
              </a:cxnLst>
              <a:rect l="0" t="0" r="r" b="b"/>
              <a:pathLst>
                <a:path w="495" h="412">
                  <a:moveTo>
                    <a:pt x="0" y="0"/>
                  </a:moveTo>
                  <a:lnTo>
                    <a:pt x="495" y="412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lnSpc>
                  <a:spcPts val="1200"/>
                </a:lnSpc>
              </a:pPr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Freeform 40"/>
            <p:cNvSpPr/>
            <p:nvPr/>
          </p:nvSpPr>
          <p:spPr bwMode="auto">
            <a:xfrm>
              <a:off x="5202230" y="2967025"/>
              <a:ext cx="787400" cy="735013"/>
            </a:xfrm>
            <a:custGeom>
              <a:avLst/>
              <a:gdLst/>
              <a:ahLst/>
              <a:cxnLst>
                <a:cxn ang="0">
                  <a:pos x="0" y="428"/>
                </a:cxn>
                <a:cxn ang="0">
                  <a:pos x="480" y="0"/>
                </a:cxn>
              </a:cxnLst>
              <a:rect l="0" t="0" r="r" b="b"/>
              <a:pathLst>
                <a:path w="480" h="428">
                  <a:moveTo>
                    <a:pt x="0" y="428"/>
                  </a:moveTo>
                  <a:lnTo>
                    <a:pt x="480" y="0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lnSpc>
                  <a:spcPts val="1200"/>
                </a:lnSpc>
              </a:pPr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5202230" y="1936738"/>
              <a:ext cx="847725" cy="6699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7" y="390"/>
                </a:cxn>
              </a:cxnLst>
              <a:rect l="0" t="0" r="r" b="b"/>
              <a:pathLst>
                <a:path w="517" h="390">
                  <a:moveTo>
                    <a:pt x="0" y="0"/>
                  </a:moveTo>
                  <a:lnTo>
                    <a:pt x="517" y="390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lnSpc>
                  <a:spcPts val="1200"/>
                </a:lnSpc>
              </a:pPr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3835393" y="1987538"/>
              <a:ext cx="923925" cy="747713"/>
            </a:xfrm>
            <a:custGeom>
              <a:avLst/>
              <a:gdLst/>
              <a:ahLst/>
              <a:cxnLst>
                <a:cxn ang="0">
                  <a:pos x="562" y="0"/>
                </a:cxn>
                <a:cxn ang="0">
                  <a:pos x="0" y="435"/>
                </a:cxn>
              </a:cxnLst>
              <a:rect l="0" t="0" r="r" b="b"/>
              <a:pathLst>
                <a:path w="562" h="435">
                  <a:moveTo>
                    <a:pt x="562" y="0"/>
                  </a:moveTo>
                  <a:lnTo>
                    <a:pt x="0" y="435"/>
                  </a:ln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lnSpc>
                  <a:spcPts val="1200"/>
                </a:lnSpc>
              </a:pPr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>
              <a:off x="4976805" y="2171688"/>
              <a:ext cx="0" cy="161448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lnSpc>
                  <a:spcPts val="1200"/>
                </a:lnSpc>
              </a:pPr>
              <a:endParaRPr lang="zh-CN" altLang="en-US" sz="1800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Oval 44"/>
            <p:cNvSpPr>
              <a:spLocks noChangeArrowheads="1"/>
            </p:cNvSpPr>
            <p:nvPr/>
          </p:nvSpPr>
          <p:spPr bwMode="auto">
            <a:xfrm>
              <a:off x="4681530" y="1643050"/>
              <a:ext cx="590550" cy="53181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1</a:t>
              </a:r>
              <a:endParaRPr lang="en-US" altLang="zh-CN" sz="1800" b="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4681530" y="2546338"/>
              <a:ext cx="590550" cy="5334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3</a:t>
              </a:r>
              <a:endParaRPr lang="en-US" altLang="zh-CN" sz="1800" b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Oval 46"/>
            <p:cNvSpPr>
              <a:spLocks noChangeArrowheads="1"/>
            </p:cNvSpPr>
            <p:nvPr/>
          </p:nvSpPr>
          <p:spPr bwMode="auto">
            <a:xfrm>
              <a:off x="5862630" y="2546338"/>
              <a:ext cx="590550" cy="5334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lang="en-US" altLang="zh-CN" sz="1800" b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47"/>
            <p:cNvSpPr>
              <a:spLocks noChangeArrowheads="1"/>
            </p:cNvSpPr>
            <p:nvPr/>
          </p:nvSpPr>
          <p:spPr bwMode="auto">
            <a:xfrm>
              <a:off x="3500430" y="2546338"/>
              <a:ext cx="590550" cy="5334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2</a:t>
              </a:r>
              <a:endParaRPr lang="en-US" altLang="zh-CN" sz="1800" b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48"/>
            <p:cNvSpPr>
              <a:spLocks noChangeArrowheads="1"/>
            </p:cNvSpPr>
            <p:nvPr/>
          </p:nvSpPr>
          <p:spPr bwMode="auto">
            <a:xfrm>
              <a:off x="4630730" y="3540113"/>
              <a:ext cx="592138" cy="53657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108000" rIns="0" bIns="0"/>
            <a:lstStyle/>
            <a:p>
              <a:pPr>
                <a:lnSpc>
                  <a:spcPts val="1200"/>
                </a:lnSpc>
              </a:pPr>
              <a:r>
                <a:rPr lang="en-US" altLang="zh-CN" sz="1800" b="0" dirty="0">
                  <a:solidFill>
                    <a:srgbClr val="0000CC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4</a:t>
              </a:r>
              <a:endParaRPr lang="en-US" altLang="zh-CN" sz="1800" b="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-9555" y="532459"/>
            <a:ext cx="4714908" cy="464756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main()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int A[MAXV][MAXV]={{0,1,0,1,1},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{1,0,1,1,0},{0,1,0,1,1},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{1,1,1,0,1},{1,0,1,1,0}};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int n=5, e=8;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CreateAdj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G,A,n,e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 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建立邻接表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的邻接表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:\n");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DispAdj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(G);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输出邻接表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int u=0, v=3;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int path[MAXV];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中顶点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%d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到顶点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%d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的一条简单路径为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:",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u,v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FindaPath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(G,u,v,path,-1);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DestroyAdj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(G);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销毁邻接表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return 1;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143508" y="2857505"/>
            <a:ext cx="3838575" cy="2038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下箭头 16"/>
          <p:cNvSpPr/>
          <p:nvPr/>
        </p:nvSpPr>
        <p:spPr>
          <a:xfrm>
            <a:off x="6816345" y="2348681"/>
            <a:ext cx="285752" cy="500067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Text Box 4"/>
          <p:cNvSpPr txBox="1">
            <a:spLocks noChangeArrowheads="1"/>
          </p:cNvSpPr>
          <p:nvPr/>
        </p:nvSpPr>
        <p:spPr bwMode="auto">
          <a:xfrm>
            <a:off x="75862" y="638517"/>
            <a:ext cx="8353425" cy="96329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 algn="l">
              <a:lnSpc>
                <a:spcPts val="34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8.6】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采用邻接表存储，设计一个算法，输出图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中从顶点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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的所有简单路径。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789749" y="1818197"/>
            <a:ext cx="8072495" cy="2985770"/>
          </a:xfrm>
          <a:prstGeom prst="rect">
            <a:avLst/>
          </a:prstGeom>
          <a:ln>
            <a:noFill/>
            <a:tailEnd type="none" w="med" len="lg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利用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回溯的深度优先遍历方法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从顶点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开始进行深度优先遍历。增加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记录存走过的路径。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若当前扫描的顶点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 = v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时，表示找到了一条路径，则输出路径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当从顶点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出发的路径找完后，置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visited[u]=0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，即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回溯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7436" y="1818197"/>
            <a:ext cx="722313" cy="582613"/>
            <a:chOff x="1774825" y="5489593"/>
            <a:chExt cx="722313" cy="582613"/>
          </a:xfrm>
        </p:grpSpPr>
        <p:sp>
          <p:nvSpPr>
            <p:cNvPr id="9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11" name="Picture 49" descr="阴影5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2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1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33" name="AutoShape 13"/>
          <p:cNvSpPr>
            <a:spLocks noChangeArrowheads="1"/>
          </p:cNvSpPr>
          <p:nvPr/>
        </p:nvSpPr>
        <p:spPr bwMode="auto">
          <a:xfrm>
            <a:off x="2929526" y="648516"/>
            <a:ext cx="2232025" cy="576263"/>
          </a:xfrm>
          <a:prstGeom prst="roundRect">
            <a:avLst>
              <a:gd name="adj" fmla="val 16667"/>
            </a:avLst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</a:t>
            </a:r>
            <a:r>
              <a:rPr lang="en-US" altLang="zh-CN" sz="1600" i="1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16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,path,</a:t>
            </a:r>
            <a:r>
              <a:rPr lang="en-US" altLang="zh-CN" sz="16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208600" y="726128"/>
            <a:ext cx="2422547" cy="220980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回溯所有路径后结束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37"/>
          <p:cNvGrpSpPr/>
          <p:nvPr/>
        </p:nvGrpSpPr>
        <p:grpSpPr bwMode="auto">
          <a:xfrm>
            <a:off x="973143" y="3831863"/>
            <a:ext cx="2087563" cy="1058863"/>
            <a:chOff x="703" y="2393"/>
            <a:chExt cx="1315" cy="667"/>
          </a:xfrm>
        </p:grpSpPr>
        <p:sp>
          <p:nvSpPr>
            <p:cNvPr id="261131" name="Text Box 11"/>
            <p:cNvSpPr txBox="1">
              <a:spLocks noChangeArrowheads="1"/>
            </p:cNvSpPr>
            <p:nvPr/>
          </p:nvSpPr>
          <p:spPr bwMode="auto">
            <a:xfrm>
              <a:off x="1066" y="2393"/>
              <a:ext cx="499" cy="13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1800" i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endPara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1132" name="Text Box 12"/>
            <p:cNvSpPr txBox="1">
              <a:spLocks noChangeArrowheads="1"/>
            </p:cNvSpPr>
            <p:nvPr/>
          </p:nvSpPr>
          <p:spPr bwMode="auto">
            <a:xfrm>
              <a:off x="703" y="2863"/>
              <a:ext cx="1315" cy="197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输出一条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path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1139" name="Line 19"/>
            <p:cNvSpPr>
              <a:spLocks noChangeShapeType="1"/>
            </p:cNvSpPr>
            <p:nvPr/>
          </p:nvSpPr>
          <p:spPr bwMode="auto">
            <a:xfrm>
              <a:off x="1293" y="2591"/>
              <a:ext cx="0" cy="227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34"/>
          <p:cNvGrpSpPr/>
          <p:nvPr/>
        </p:nvGrpSpPr>
        <p:grpSpPr bwMode="auto">
          <a:xfrm>
            <a:off x="2864586" y="1302292"/>
            <a:ext cx="2232025" cy="917576"/>
            <a:chOff x="1798" y="1083"/>
            <a:chExt cx="1406" cy="578"/>
          </a:xfrm>
        </p:grpSpPr>
        <p:sp>
          <p:nvSpPr>
            <p:cNvPr id="261126" name="AutoShape 6"/>
            <p:cNvSpPr>
              <a:spLocks noChangeArrowheads="1"/>
            </p:cNvSpPr>
            <p:nvPr/>
          </p:nvSpPr>
          <p:spPr bwMode="auto">
            <a:xfrm>
              <a:off x="1798" y="1298"/>
              <a:ext cx="1406" cy="363"/>
            </a:xfrm>
            <a:prstGeom prst="roundRect">
              <a:avLst>
                <a:gd name="adj" fmla="val 16667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DFS(G,</a:t>
              </a:r>
              <a:r>
                <a:rPr lang="en-US" altLang="zh-CN" sz="1600" i="1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1600" baseline="-250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</a:t>
              </a:r>
              <a:r>
                <a:rPr lang="en-US" altLang="zh-CN" sz="16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,path,</a:t>
              </a:r>
              <a:r>
                <a:rPr lang="en-US" altLang="zh-CN" sz="16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1141" name="Line 21"/>
            <p:cNvSpPr>
              <a:spLocks noChangeShapeType="1"/>
            </p:cNvSpPr>
            <p:nvPr/>
          </p:nvSpPr>
          <p:spPr bwMode="auto">
            <a:xfrm>
              <a:off x="2534" y="1083"/>
              <a:ext cx="8" cy="195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5"/>
          <p:cNvGrpSpPr/>
          <p:nvPr/>
        </p:nvGrpSpPr>
        <p:grpSpPr bwMode="auto">
          <a:xfrm>
            <a:off x="2090742" y="2228839"/>
            <a:ext cx="773113" cy="622301"/>
            <a:chOff x="1317" y="1658"/>
            <a:chExt cx="487" cy="392"/>
          </a:xfrm>
        </p:grpSpPr>
        <p:sp>
          <p:nvSpPr>
            <p:cNvPr id="261128" name="Text Box 8"/>
            <p:cNvSpPr txBox="1">
              <a:spLocks noChangeArrowheads="1"/>
            </p:cNvSpPr>
            <p:nvPr/>
          </p:nvSpPr>
          <p:spPr bwMode="auto">
            <a:xfrm>
              <a:off x="1317" y="1911"/>
              <a:ext cx="363" cy="13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…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1142" name="Freeform 22"/>
            <p:cNvSpPr/>
            <p:nvPr/>
          </p:nvSpPr>
          <p:spPr bwMode="auto">
            <a:xfrm>
              <a:off x="1591" y="1658"/>
              <a:ext cx="213" cy="184"/>
            </a:xfrm>
            <a:custGeom>
              <a:avLst/>
              <a:gdLst/>
              <a:ahLst/>
              <a:cxnLst>
                <a:cxn ang="0">
                  <a:pos x="213" y="0"/>
                </a:cxn>
                <a:cxn ang="0">
                  <a:pos x="0" y="184"/>
                </a:cxn>
              </a:cxnLst>
              <a:rect l="0" t="0" r="r" b="b"/>
              <a:pathLst>
                <a:path w="213" h="184">
                  <a:moveTo>
                    <a:pt x="213" y="0"/>
                  </a:moveTo>
                  <a:lnTo>
                    <a:pt x="0" y="184"/>
                  </a:lnTo>
                </a:path>
              </a:pathLst>
            </a:custGeom>
            <a:ln>
              <a:headEnd type="none" w="med" len="med"/>
              <a:tailEnd type="triangl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/>
            </a:p>
          </p:txBody>
        </p:sp>
      </p:grpSp>
      <p:grpSp>
        <p:nvGrpSpPr>
          <p:cNvPr id="5" name="Group 36"/>
          <p:cNvGrpSpPr/>
          <p:nvPr/>
        </p:nvGrpSpPr>
        <p:grpSpPr bwMode="auto">
          <a:xfrm>
            <a:off x="883536" y="2860312"/>
            <a:ext cx="2232025" cy="900114"/>
            <a:chOff x="557" y="1956"/>
            <a:chExt cx="1406" cy="567"/>
          </a:xfrm>
        </p:grpSpPr>
        <p:sp>
          <p:nvSpPr>
            <p:cNvPr id="261130" name="AutoShape 10"/>
            <p:cNvSpPr>
              <a:spLocks noChangeArrowheads="1"/>
            </p:cNvSpPr>
            <p:nvPr/>
          </p:nvSpPr>
          <p:spPr bwMode="auto">
            <a:xfrm>
              <a:off x="557" y="2160"/>
              <a:ext cx="1406" cy="363"/>
            </a:xfrm>
            <a:prstGeom prst="roundRect">
              <a:avLst>
                <a:gd name="adj" fmla="val 16667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DFS(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G,</a:t>
              </a:r>
              <a:r>
                <a:rPr lang="en-US" altLang="zh-CN" sz="1600" i="1" dirty="0" err="1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1600" i="1" baseline="-25000" dirty="0" err="1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</a:t>
              </a:r>
              <a:r>
                <a:rPr lang="en-US" altLang="zh-CN" sz="16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,path,</a:t>
              </a:r>
              <a:r>
                <a:rPr lang="en-US" altLang="zh-CN" sz="16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1143" name="Freeform 23"/>
            <p:cNvSpPr/>
            <p:nvPr/>
          </p:nvSpPr>
          <p:spPr bwMode="auto">
            <a:xfrm>
              <a:off x="1240" y="1956"/>
              <a:ext cx="144" cy="133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0" y="187"/>
                </a:cxn>
              </a:cxnLst>
              <a:rect l="0" t="0" r="r" b="b"/>
              <a:pathLst>
                <a:path w="235" h="187">
                  <a:moveTo>
                    <a:pt x="235" y="0"/>
                  </a:moveTo>
                  <a:lnTo>
                    <a:pt x="0" y="187"/>
                  </a:lnTo>
                </a:path>
              </a:pathLst>
            </a:custGeom>
            <a:ln>
              <a:headEnd type="none" w="med" len="med"/>
              <a:tailEnd type="triangl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41"/>
          <p:cNvGrpSpPr/>
          <p:nvPr/>
        </p:nvGrpSpPr>
        <p:grpSpPr bwMode="auto">
          <a:xfrm>
            <a:off x="5191821" y="3965591"/>
            <a:ext cx="2087563" cy="1042988"/>
            <a:chOff x="3152" y="2403"/>
            <a:chExt cx="1315" cy="657"/>
          </a:xfrm>
        </p:grpSpPr>
        <p:sp>
          <p:nvSpPr>
            <p:cNvPr id="261146" name="Text Box 26"/>
            <p:cNvSpPr txBox="1">
              <a:spLocks noChangeArrowheads="1"/>
            </p:cNvSpPr>
            <p:nvPr/>
          </p:nvSpPr>
          <p:spPr bwMode="auto">
            <a:xfrm>
              <a:off x="3505" y="2403"/>
              <a:ext cx="499" cy="13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1800" i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endPara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152" y="2863"/>
              <a:ext cx="1315" cy="197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输出一条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path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1148" name="Line 28"/>
            <p:cNvSpPr>
              <a:spLocks noChangeShapeType="1"/>
            </p:cNvSpPr>
            <p:nvPr/>
          </p:nvSpPr>
          <p:spPr bwMode="auto">
            <a:xfrm>
              <a:off x="3742" y="2591"/>
              <a:ext cx="0" cy="227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7" name="Group 40"/>
          <p:cNvGrpSpPr/>
          <p:nvPr/>
        </p:nvGrpSpPr>
        <p:grpSpPr bwMode="auto">
          <a:xfrm>
            <a:off x="4953642" y="3020153"/>
            <a:ext cx="2232025" cy="860426"/>
            <a:chOff x="3123" y="2002"/>
            <a:chExt cx="1406" cy="542"/>
          </a:xfrm>
        </p:grpSpPr>
        <p:sp>
          <p:nvSpPr>
            <p:cNvPr id="261145" name="AutoShape 25"/>
            <p:cNvSpPr>
              <a:spLocks noChangeArrowheads="1"/>
            </p:cNvSpPr>
            <p:nvPr/>
          </p:nvSpPr>
          <p:spPr bwMode="auto">
            <a:xfrm>
              <a:off x="3123" y="2181"/>
              <a:ext cx="1406" cy="363"/>
            </a:xfrm>
            <a:prstGeom prst="roundRect">
              <a:avLst>
                <a:gd name="adj" fmla="val 16667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DFS(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G,</a:t>
              </a:r>
              <a:r>
                <a:rPr lang="en-US" altLang="zh-CN" sz="1600" i="1" dirty="0" err="1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1600" i="1" baseline="-25000" dirty="0" err="1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</a:t>
              </a:r>
              <a:r>
                <a:rPr lang="en-US" altLang="zh-CN" sz="16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,path,</a:t>
              </a:r>
              <a:r>
                <a:rPr lang="en-US" altLang="zh-CN" sz="16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1149" name="Freeform 29"/>
            <p:cNvSpPr/>
            <p:nvPr/>
          </p:nvSpPr>
          <p:spPr bwMode="auto">
            <a:xfrm>
              <a:off x="3626" y="2002"/>
              <a:ext cx="101" cy="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4" y="192"/>
                </a:cxn>
              </a:cxnLst>
              <a:rect l="0" t="0" r="r" b="b"/>
              <a:pathLst>
                <a:path w="184" h="192">
                  <a:moveTo>
                    <a:pt x="0" y="0"/>
                  </a:moveTo>
                  <a:lnTo>
                    <a:pt x="184" y="192"/>
                  </a:lnTo>
                </a:path>
              </a:pathLst>
            </a:custGeom>
            <a:ln>
              <a:headEnd type="none" w="med" len="med"/>
              <a:tailEnd type="triangl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39"/>
          <p:cNvGrpSpPr/>
          <p:nvPr/>
        </p:nvGrpSpPr>
        <p:grpSpPr bwMode="auto">
          <a:xfrm>
            <a:off x="5121412" y="2259001"/>
            <a:ext cx="836613" cy="741363"/>
            <a:chOff x="3197" y="1658"/>
            <a:chExt cx="527" cy="467"/>
          </a:xfrm>
        </p:grpSpPr>
        <p:sp>
          <p:nvSpPr>
            <p:cNvPr id="261144" name="Text Box 24"/>
            <p:cNvSpPr txBox="1">
              <a:spLocks noChangeArrowheads="1"/>
            </p:cNvSpPr>
            <p:nvPr/>
          </p:nvSpPr>
          <p:spPr bwMode="auto">
            <a:xfrm>
              <a:off x="3361" y="1986"/>
              <a:ext cx="363" cy="13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…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1150" name="Line 30"/>
            <p:cNvSpPr>
              <a:spLocks noChangeShapeType="1"/>
            </p:cNvSpPr>
            <p:nvPr/>
          </p:nvSpPr>
          <p:spPr bwMode="auto">
            <a:xfrm>
              <a:off x="3197" y="1658"/>
              <a:ext cx="272" cy="272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 dirty="0"/>
            </a:p>
          </p:txBody>
        </p:sp>
      </p:grpSp>
      <p:grpSp>
        <p:nvGrpSpPr>
          <p:cNvPr id="9" name="组合 36"/>
          <p:cNvGrpSpPr/>
          <p:nvPr/>
        </p:nvGrpSpPr>
        <p:grpSpPr>
          <a:xfrm>
            <a:off x="3150188" y="2657113"/>
            <a:ext cx="1647988" cy="1008063"/>
            <a:chOff x="3348038" y="2874943"/>
            <a:chExt cx="1541463" cy="1008063"/>
          </a:xfrm>
        </p:grpSpPr>
        <p:sp>
          <p:nvSpPr>
            <p:cNvPr id="261138" name="Text Box 18"/>
            <p:cNvSpPr txBox="1">
              <a:spLocks noChangeArrowheads="1"/>
            </p:cNvSpPr>
            <p:nvPr/>
          </p:nvSpPr>
          <p:spPr bwMode="auto">
            <a:xfrm>
              <a:off x="3736975" y="3090843"/>
              <a:ext cx="1152526" cy="692150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置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1800" i="1" baseline="-250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]=0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回溯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1151" name="AutoShape 31"/>
            <p:cNvSpPr>
              <a:spLocks noChangeArrowheads="1"/>
            </p:cNvSpPr>
            <p:nvPr/>
          </p:nvSpPr>
          <p:spPr bwMode="auto">
            <a:xfrm rot="10800000">
              <a:off x="3348038" y="2874943"/>
              <a:ext cx="288925" cy="1008063"/>
            </a:xfrm>
            <a:prstGeom prst="curvedRightArrow">
              <a:avLst>
                <a:gd name="adj1" fmla="val 69780"/>
                <a:gd name="adj2" fmla="val 139560"/>
                <a:gd name="adj3" fmla="val 33333"/>
              </a:avLst>
            </a:prstGeom>
            <a:ln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0" name="组合 37"/>
          <p:cNvGrpSpPr/>
          <p:nvPr/>
        </p:nvGrpSpPr>
        <p:grpSpPr>
          <a:xfrm>
            <a:off x="7314505" y="2690802"/>
            <a:ext cx="1531763" cy="1008062"/>
            <a:chOff x="7235825" y="2803506"/>
            <a:chExt cx="1531762" cy="1008062"/>
          </a:xfrm>
        </p:grpSpPr>
        <p:sp>
          <p:nvSpPr>
            <p:cNvPr id="261140" name="AutoShape 20"/>
            <p:cNvSpPr>
              <a:spLocks noChangeArrowheads="1"/>
            </p:cNvSpPr>
            <p:nvPr/>
          </p:nvSpPr>
          <p:spPr bwMode="auto">
            <a:xfrm rot="10800000">
              <a:off x="7235825" y="2803506"/>
              <a:ext cx="288925" cy="1008062"/>
            </a:xfrm>
            <a:prstGeom prst="curvedRightArrow">
              <a:avLst>
                <a:gd name="adj1" fmla="val 69780"/>
                <a:gd name="adj2" fmla="val 139560"/>
                <a:gd name="adj3" fmla="val 33333"/>
              </a:avLst>
            </a:prstGeom>
            <a:ln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61152" name="Text Box 32"/>
            <p:cNvSpPr txBox="1">
              <a:spLocks noChangeArrowheads="1"/>
            </p:cNvSpPr>
            <p:nvPr/>
          </p:nvSpPr>
          <p:spPr bwMode="auto">
            <a:xfrm>
              <a:off x="7615062" y="2946381"/>
              <a:ext cx="1152525" cy="692150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置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1800" i="1" baseline="-250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]=0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回溯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" name="Group 43"/>
          <p:cNvGrpSpPr/>
          <p:nvPr/>
        </p:nvGrpSpPr>
        <p:grpSpPr bwMode="auto">
          <a:xfrm>
            <a:off x="5208600" y="1079737"/>
            <a:ext cx="2447925" cy="1008063"/>
            <a:chOff x="3288" y="482"/>
            <a:chExt cx="1542" cy="635"/>
          </a:xfrm>
        </p:grpSpPr>
        <p:sp>
          <p:nvSpPr>
            <p:cNvPr id="261136" name="Text Box 16"/>
            <p:cNvSpPr txBox="1">
              <a:spLocks noChangeArrowheads="1"/>
            </p:cNvSpPr>
            <p:nvPr/>
          </p:nvSpPr>
          <p:spPr bwMode="auto">
            <a:xfrm>
              <a:off x="3515" y="709"/>
              <a:ext cx="1315" cy="13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visited[</a:t>
              </a:r>
              <a:r>
                <a:rPr lang="en-US" altLang="zh-CN" sz="1800" i="1" dirty="0" err="1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1800" baseline="-25000" dirty="0" err="1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]=0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回溯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1153" name="AutoShape 33"/>
            <p:cNvSpPr>
              <a:spLocks noChangeArrowheads="1"/>
            </p:cNvSpPr>
            <p:nvPr/>
          </p:nvSpPr>
          <p:spPr bwMode="auto">
            <a:xfrm rot="10800000">
              <a:off x="3288" y="482"/>
              <a:ext cx="182" cy="635"/>
            </a:xfrm>
            <a:prstGeom prst="curvedRightArrow">
              <a:avLst>
                <a:gd name="adj1" fmla="val 69780"/>
                <a:gd name="adj2" fmla="val 139560"/>
                <a:gd name="adj3" fmla="val 33333"/>
              </a:avLst>
            </a:prstGeom>
            <a:ln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" y="694471"/>
            <a:ext cx="1937863" cy="1937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34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2"/>
          <p:cNvSpPr txBox="1">
            <a:spLocks noChangeArrowheads="1"/>
          </p:cNvSpPr>
          <p:nvPr/>
        </p:nvSpPr>
        <p:spPr bwMode="auto">
          <a:xfrm>
            <a:off x="-18988" y="581730"/>
            <a:ext cx="8893175" cy="4269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找到一条路径则输出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for (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=0;ivoid 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FindAllPath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u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v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path[]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d)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w,i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d++; path[d]=u;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路径长度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增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，顶点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加入到路径中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visited[u]=1;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置已访问标记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</a:t>
            </a:r>
            <a:r>
              <a:rPr lang="en-US" altLang="zh-CN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u==v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&lt;=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d;i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("%2d",path[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visited[u]=0;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p=G-&gt;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[u].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指向顶点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的第一个相邻点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while (p!=NULL)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w=p-&gt;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//w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为顶点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的相邻顶点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(visited[w]==0)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顶点未访问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递归访问它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FindAllPath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p=p-&gt;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指向顶点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的下一个相邻点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  <a:spcBef>
                <a:spcPts val="120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visited[u]=0;</a:t>
            </a:r>
            <a:endParaRPr lang="zh-CN" altLang="en-US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323528" y="3068284"/>
            <a:ext cx="7848600" cy="2088644"/>
            <a:chOff x="795366" y="3054363"/>
            <a:chExt cx="7848600" cy="2088643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95366" y="3054363"/>
              <a:ext cx="7848600" cy="159169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7150" algn="ctr">
              <a:solidFill>
                <a:srgbClr val="FF00FF"/>
              </a:solidFill>
              <a:prstDash val="sysDot"/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 sz="1800"/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 flipV="1">
              <a:off x="5323890" y="4677539"/>
              <a:ext cx="0" cy="29934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4323758" y="4880116"/>
              <a:ext cx="2000264" cy="262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深度优先遍历</a:t>
              </a:r>
              <a:endParaRPr lang="zh-CN" altLang="en-US" sz="1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9"/>
          <p:cNvGrpSpPr/>
          <p:nvPr/>
        </p:nvGrpSpPr>
        <p:grpSpPr>
          <a:xfrm>
            <a:off x="-18988" y="4659979"/>
            <a:ext cx="2232025" cy="550140"/>
            <a:chOff x="500034" y="5752981"/>
            <a:chExt cx="2232025" cy="580474"/>
          </a:xfrm>
        </p:grpSpPr>
        <p:sp>
          <p:nvSpPr>
            <p:cNvPr id="200708" name="Text Box 4"/>
            <p:cNvSpPr txBox="1">
              <a:spLocks noChangeArrowheads="1"/>
            </p:cNvSpPr>
            <p:nvPr/>
          </p:nvSpPr>
          <p:spPr bwMode="auto">
            <a:xfrm>
              <a:off x="500034" y="5874496"/>
              <a:ext cx="2232025" cy="458959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恢复环境，使该顶点可重新使用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 bwMode="auto">
            <a:xfrm flipV="1">
              <a:off x="1500165" y="5752981"/>
              <a:ext cx="3" cy="26569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377094" y="1275606"/>
            <a:ext cx="3066133" cy="2880317"/>
            <a:chOff x="4787900" y="981075"/>
            <a:chExt cx="2736851" cy="2447926"/>
          </a:xfrm>
        </p:grpSpPr>
        <p:sp>
          <p:nvSpPr>
            <p:cNvPr id="201732" name="Line 4"/>
            <p:cNvSpPr>
              <a:spLocks noChangeShapeType="1"/>
            </p:cNvSpPr>
            <p:nvPr/>
          </p:nvSpPr>
          <p:spPr bwMode="auto">
            <a:xfrm>
              <a:off x="6443663" y="1268413"/>
              <a:ext cx="649288" cy="647700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3" name="Freeform 5"/>
            <p:cNvSpPr/>
            <p:nvPr/>
          </p:nvSpPr>
          <p:spPr bwMode="auto">
            <a:xfrm>
              <a:off x="5210175" y="2278063"/>
              <a:ext cx="842963" cy="784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1" y="494"/>
                </a:cxn>
              </a:cxnLst>
              <a:rect l="0" t="0" r="r" b="b"/>
              <a:pathLst>
                <a:path w="531" h="494">
                  <a:moveTo>
                    <a:pt x="0" y="0"/>
                  </a:moveTo>
                  <a:lnTo>
                    <a:pt x="531" y="494"/>
                  </a:lnTo>
                </a:path>
              </a:pathLst>
            </a:custGeom>
            <a:noFill/>
            <a:ln w="28575" cap="flat" cmpd="sng">
              <a:solidFill>
                <a:srgbClr val="99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4" name="Freeform 6"/>
            <p:cNvSpPr/>
            <p:nvPr/>
          </p:nvSpPr>
          <p:spPr bwMode="auto">
            <a:xfrm>
              <a:off x="5240338" y="1322388"/>
              <a:ext cx="654050" cy="636588"/>
            </a:xfrm>
            <a:custGeom>
              <a:avLst/>
              <a:gdLst/>
              <a:ahLst/>
              <a:cxnLst>
                <a:cxn ang="0">
                  <a:pos x="412" y="0"/>
                </a:cxn>
                <a:cxn ang="0">
                  <a:pos x="0" y="401"/>
                </a:cxn>
              </a:cxnLst>
              <a:rect l="0" t="0" r="r" b="b"/>
              <a:pathLst>
                <a:path w="412" h="401">
                  <a:moveTo>
                    <a:pt x="412" y="0"/>
                  </a:moveTo>
                  <a:lnTo>
                    <a:pt x="0" y="401"/>
                  </a:lnTo>
                </a:path>
              </a:pathLst>
            </a:custGeom>
            <a:noFill/>
            <a:ln w="28575" cap="flat" cmpd="sng">
              <a:solidFill>
                <a:srgbClr val="99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5" name="Line 7"/>
            <p:cNvSpPr>
              <a:spLocks noChangeShapeType="1"/>
            </p:cNvSpPr>
            <p:nvPr/>
          </p:nvSpPr>
          <p:spPr bwMode="auto">
            <a:xfrm>
              <a:off x="5364163" y="2205038"/>
              <a:ext cx="576263" cy="0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6" name="Line 8"/>
            <p:cNvSpPr>
              <a:spLocks noChangeShapeType="1"/>
            </p:cNvSpPr>
            <p:nvPr/>
          </p:nvSpPr>
          <p:spPr bwMode="auto">
            <a:xfrm>
              <a:off x="6156325" y="2420938"/>
              <a:ext cx="0" cy="503238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7" name="Line 9"/>
            <p:cNvSpPr>
              <a:spLocks noChangeShapeType="1"/>
            </p:cNvSpPr>
            <p:nvPr/>
          </p:nvSpPr>
          <p:spPr bwMode="auto">
            <a:xfrm>
              <a:off x="6443663" y="2133600"/>
              <a:ext cx="576263" cy="0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8" name="Oval 10"/>
            <p:cNvSpPr>
              <a:spLocks noChangeArrowheads="1"/>
            </p:cNvSpPr>
            <p:nvPr/>
          </p:nvSpPr>
          <p:spPr bwMode="auto">
            <a:xfrm>
              <a:off x="5867400" y="981075"/>
              <a:ext cx="576263" cy="5032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1739" name="Oval 11"/>
            <p:cNvSpPr>
              <a:spLocks noChangeArrowheads="1"/>
            </p:cNvSpPr>
            <p:nvPr/>
          </p:nvSpPr>
          <p:spPr bwMode="auto">
            <a:xfrm>
              <a:off x="5867400" y="1917700"/>
              <a:ext cx="576263" cy="5032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1740" name="Oval 12"/>
            <p:cNvSpPr>
              <a:spLocks noChangeArrowheads="1"/>
            </p:cNvSpPr>
            <p:nvPr/>
          </p:nvSpPr>
          <p:spPr bwMode="auto">
            <a:xfrm>
              <a:off x="4787900" y="1916113"/>
              <a:ext cx="576263" cy="5032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1741" name="Oval 13"/>
            <p:cNvSpPr>
              <a:spLocks noChangeArrowheads="1"/>
            </p:cNvSpPr>
            <p:nvPr/>
          </p:nvSpPr>
          <p:spPr bwMode="auto">
            <a:xfrm>
              <a:off x="5940425" y="2925763"/>
              <a:ext cx="576263" cy="5032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1742" name="Oval 14"/>
            <p:cNvSpPr>
              <a:spLocks noChangeArrowheads="1"/>
            </p:cNvSpPr>
            <p:nvPr/>
          </p:nvSpPr>
          <p:spPr bwMode="auto">
            <a:xfrm>
              <a:off x="6948488" y="1844675"/>
              <a:ext cx="576263" cy="5032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01743" name="Text Box 15"/>
          <p:cNvSpPr txBox="1">
            <a:spLocks noChangeArrowheads="1"/>
          </p:cNvSpPr>
          <p:nvPr/>
        </p:nvSpPr>
        <p:spPr bwMode="auto">
          <a:xfrm>
            <a:off x="418848" y="86466"/>
            <a:ext cx="2286016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执行结果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" name="组合 16"/>
          <p:cNvGrpSpPr/>
          <p:nvPr/>
        </p:nvGrpSpPr>
        <p:grpSpPr>
          <a:xfrm>
            <a:off x="3497913" y="1275606"/>
            <a:ext cx="2686614" cy="2861309"/>
            <a:chOff x="3603759" y="1058223"/>
            <a:chExt cx="3608718" cy="1606479"/>
          </a:xfrm>
        </p:grpSpPr>
        <p:sp>
          <p:nvSpPr>
            <p:cNvPr id="201730" name="Text Box 2" descr="羊皮纸"/>
            <p:cNvSpPr txBox="1">
              <a:spLocks noChangeArrowheads="1"/>
            </p:cNvSpPr>
            <p:nvPr/>
          </p:nvSpPr>
          <p:spPr bwMode="auto">
            <a:xfrm>
              <a:off x="4331166" y="1058223"/>
              <a:ext cx="2881311" cy="16064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lnSpc>
                  <a:spcPct val="200000"/>
                </a:lnSpc>
                <a:spcBef>
                  <a:spcPts val="0"/>
                </a:spcBef>
              </a:pP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从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的所有路径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: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200000"/>
                </a:lnSpc>
                <a:spcBef>
                  <a:spcPts val="0"/>
                </a:spcBef>
              </a:pP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1 2 4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200000"/>
                </a:lnSpc>
                <a:spcBef>
                  <a:spcPts val="0"/>
                </a:spcBef>
              </a:pP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1 2 3 4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200000"/>
                </a:lnSpc>
                <a:spcBef>
                  <a:spcPts val="0"/>
                </a:spcBef>
              </a:pP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1 0 3 4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200000"/>
                </a:lnSpc>
                <a:spcBef>
                  <a:spcPts val="0"/>
                </a:spcBef>
              </a:pP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1 0 3 2 4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>
              <a:off x="3603759" y="1651189"/>
              <a:ext cx="642942" cy="35719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408" y="1196214"/>
            <a:ext cx="2519497" cy="3319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114350" y="699542"/>
            <a:ext cx="8135939" cy="1322070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 algn="l">
              <a:lnSpc>
                <a:spcPct val="200000"/>
              </a:lnSpc>
              <a:spcBef>
                <a:spcPts val="12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8.7】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采用邻接表存储，设计一个算法，输出图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中从顶点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的长度为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的所有简单路径。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-38292" y="2139702"/>
            <a:ext cx="6696744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遍历思路和上例相似，只需将路径输出条件改为：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==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且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==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 　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295891"/>
            <a:ext cx="3219822" cy="2880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 descr="羊皮纸"/>
          <p:cNvSpPr txBox="1">
            <a:spLocks noChangeArrowheads="1"/>
          </p:cNvSpPr>
          <p:nvPr/>
        </p:nvSpPr>
        <p:spPr bwMode="auto">
          <a:xfrm>
            <a:off x="571472" y="1414443"/>
            <a:ext cx="8001056" cy="2139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just">
              <a:lnSpc>
                <a:spcPct val="200000"/>
              </a:lnSpc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（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）从图中某个初始顶点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出发，首先访问初始顶点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200000"/>
              </a:lnSpc>
              <a:spcBef>
                <a:spcPct val="50000"/>
              </a:spcBef>
              <a:defRPr/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（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）选择一个与顶点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相邻且没被访问过的顶点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，再从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出发进行深度优先搜索，直到图中与当前顶点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邻接的所有顶点都被访问过为止。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099" name="Text Box 4" descr="粉色面巾纸"/>
          <p:cNvSpPr txBox="1">
            <a:spLocks noChangeArrowheads="1"/>
          </p:cNvSpPr>
          <p:nvPr/>
        </p:nvSpPr>
        <p:spPr bwMode="auto">
          <a:xfrm>
            <a:off x="-9822" y="31953"/>
            <a:ext cx="4178299" cy="447675"/>
          </a:xfrm>
          <a:prstGeom prst="rect">
            <a:avLst/>
          </a:prstGeom>
          <a:ln>
            <a:noFill/>
            <a:tailEnd type="none" w="med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8.3.2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深度优先遍历算法</a:t>
            </a:r>
            <a:endParaRPr lang="zh-CN" altLang="en-US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02" name="Oval 6"/>
          <p:cNvSpPr>
            <a:spLocks noChangeArrowheads="1"/>
          </p:cNvSpPr>
          <p:nvPr/>
        </p:nvSpPr>
        <p:spPr bwMode="auto">
          <a:xfrm>
            <a:off x="1116432" y="4093716"/>
            <a:ext cx="503239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endParaRPr lang="en-US" altLang="zh-CN" sz="1800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3"/>
          <p:cNvGrpSpPr/>
          <p:nvPr/>
        </p:nvGrpSpPr>
        <p:grpSpPr>
          <a:xfrm>
            <a:off x="1619672" y="4093716"/>
            <a:ext cx="1081087" cy="431800"/>
            <a:chOff x="2051051" y="3568704"/>
            <a:chExt cx="1081087" cy="431800"/>
          </a:xfrm>
        </p:grpSpPr>
        <p:sp>
          <p:nvSpPr>
            <p:cNvPr id="4103" name="Oval 7"/>
            <p:cNvSpPr>
              <a:spLocks noChangeArrowheads="1"/>
            </p:cNvSpPr>
            <p:nvPr/>
          </p:nvSpPr>
          <p:spPr bwMode="auto">
            <a:xfrm>
              <a:off x="2627313" y="3568704"/>
              <a:ext cx="504825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w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04" name="Line 8"/>
            <p:cNvSpPr>
              <a:spLocks noChangeShapeType="1"/>
            </p:cNvSpPr>
            <p:nvPr/>
          </p:nvSpPr>
          <p:spPr bwMode="auto">
            <a:xfrm>
              <a:off x="2051051" y="3784604"/>
              <a:ext cx="576263" cy="0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14"/>
          <p:cNvGrpSpPr/>
          <p:nvPr/>
        </p:nvGrpSpPr>
        <p:grpSpPr>
          <a:xfrm>
            <a:off x="2700755" y="4068316"/>
            <a:ext cx="1295400" cy="312420"/>
            <a:chOff x="3132138" y="3543304"/>
            <a:chExt cx="1295400" cy="312420"/>
          </a:xfrm>
        </p:grpSpPr>
        <p:sp>
          <p:nvSpPr>
            <p:cNvPr id="4105" name="Line 9"/>
            <p:cNvSpPr>
              <a:spLocks noChangeShapeType="1"/>
            </p:cNvSpPr>
            <p:nvPr/>
          </p:nvSpPr>
          <p:spPr bwMode="auto">
            <a:xfrm>
              <a:off x="3132138" y="3784604"/>
              <a:ext cx="503238" cy="0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 dirty="0"/>
            </a:p>
          </p:txBody>
        </p:sp>
        <p:sp>
          <p:nvSpPr>
            <p:cNvPr id="4106" name="Text Box 10"/>
            <p:cNvSpPr txBox="1">
              <a:spLocks noChangeArrowheads="1"/>
            </p:cNvSpPr>
            <p:nvPr/>
          </p:nvSpPr>
          <p:spPr bwMode="auto">
            <a:xfrm>
              <a:off x="3779838" y="3543304"/>
              <a:ext cx="647700" cy="312420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3568" y="617984"/>
            <a:ext cx="369650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深度优先遍历</a:t>
            </a:r>
            <a:r>
              <a:rPr lang="zh-CN" altLang="en-US" sz="2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过程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16724" y="642473"/>
            <a:ext cx="8893175" cy="4269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PathlenAll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*G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v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4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path[]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d)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w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 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visited[u]=1; d++; 	       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路径长度增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path[d]=u;		       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将当前顶点添加到路径中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</a:t>
            </a:r>
            <a:r>
              <a:rPr lang="en-US" altLang="zh-CN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u==v &amp;&amp; d==</a:t>
            </a:r>
            <a:r>
              <a:rPr lang="en-US" altLang="zh-CN" sz="14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        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输出一条路径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for (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=0;i&lt;=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d;i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("%d "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path[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visited[u]=0;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return; 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p=G-&gt;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[u].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  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的第一条边的边头结点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while (p!=NULL)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w=p-&gt;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       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//w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的邻接顶点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(visited[w]==0)  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若顶点未标记访问，则递归访问之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PathlenAll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d);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p=p-&gt;</a:t>
            </a:r>
            <a:r>
              <a:rPr lang="en-US" altLang="zh-CN" sz="1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   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的下一个邻接顶点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  <a:spcBef>
                <a:spcPts val="120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visited[u]=0; </a:t>
            </a:r>
            <a:r>
              <a:rPr lang="en-US" altLang="zh-CN" sz="14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		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恢复环境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endParaRPr lang="en-US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183278" y="2832876"/>
            <a:ext cx="7848600" cy="2164064"/>
            <a:chOff x="723358" y="2866635"/>
            <a:chExt cx="7848600" cy="2164063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23358" y="2866635"/>
              <a:ext cx="7848600" cy="155008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7150" algn="ctr">
              <a:solidFill>
                <a:srgbClr val="FF00FF"/>
              </a:solidFill>
              <a:prstDash val="sysDot"/>
              <a:miter lim="800000"/>
              <a:tailEnd type="none" w="med" len="lg"/>
            </a:ln>
            <a:effectLst/>
          </p:spPr>
          <p:txBody>
            <a:bodyPr wrap="none" anchor="ctr"/>
            <a:lstStyle/>
            <a:p>
              <a:endParaRPr lang="zh-CN" altLang="en-US" sz="1800"/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 flipV="1">
              <a:off x="3935018" y="4436525"/>
              <a:ext cx="0" cy="36134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934886" y="4742408"/>
              <a:ext cx="2000264" cy="28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深度优先遍历</a:t>
              </a:r>
              <a:endParaRPr lang="zh-CN" altLang="en-US" sz="16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9"/>
          <p:cNvGrpSpPr/>
          <p:nvPr/>
        </p:nvGrpSpPr>
        <p:grpSpPr>
          <a:xfrm>
            <a:off x="200455" y="4633046"/>
            <a:ext cx="2232025" cy="539998"/>
            <a:chOff x="445789" y="5299648"/>
            <a:chExt cx="2232025" cy="539997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45789" y="5317676"/>
              <a:ext cx="2232025" cy="521969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恢复环境，使该顶点可重新使用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 flipV="1">
              <a:off x="1432958" y="5299648"/>
              <a:ext cx="0" cy="26213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189651" y="1527072"/>
            <a:ext cx="2786081" cy="2333076"/>
            <a:chOff x="4787900" y="981075"/>
            <a:chExt cx="2736851" cy="2447926"/>
          </a:xfrm>
        </p:grpSpPr>
        <p:sp>
          <p:nvSpPr>
            <p:cNvPr id="201732" name="Line 4"/>
            <p:cNvSpPr>
              <a:spLocks noChangeShapeType="1"/>
            </p:cNvSpPr>
            <p:nvPr/>
          </p:nvSpPr>
          <p:spPr bwMode="auto">
            <a:xfrm>
              <a:off x="6443663" y="1268413"/>
              <a:ext cx="649288" cy="647700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3" name="Freeform 5"/>
            <p:cNvSpPr/>
            <p:nvPr/>
          </p:nvSpPr>
          <p:spPr bwMode="auto">
            <a:xfrm>
              <a:off x="5210175" y="2278063"/>
              <a:ext cx="842963" cy="784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1" y="494"/>
                </a:cxn>
              </a:cxnLst>
              <a:rect l="0" t="0" r="r" b="b"/>
              <a:pathLst>
                <a:path w="531" h="494">
                  <a:moveTo>
                    <a:pt x="0" y="0"/>
                  </a:moveTo>
                  <a:lnTo>
                    <a:pt x="531" y="494"/>
                  </a:lnTo>
                </a:path>
              </a:pathLst>
            </a:custGeom>
            <a:noFill/>
            <a:ln w="28575" cap="flat" cmpd="sng">
              <a:solidFill>
                <a:srgbClr val="99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4" name="Freeform 6"/>
            <p:cNvSpPr/>
            <p:nvPr/>
          </p:nvSpPr>
          <p:spPr bwMode="auto">
            <a:xfrm>
              <a:off x="5240338" y="1322388"/>
              <a:ext cx="654050" cy="636588"/>
            </a:xfrm>
            <a:custGeom>
              <a:avLst/>
              <a:gdLst/>
              <a:ahLst/>
              <a:cxnLst>
                <a:cxn ang="0">
                  <a:pos x="412" y="0"/>
                </a:cxn>
                <a:cxn ang="0">
                  <a:pos x="0" y="401"/>
                </a:cxn>
              </a:cxnLst>
              <a:rect l="0" t="0" r="r" b="b"/>
              <a:pathLst>
                <a:path w="412" h="401">
                  <a:moveTo>
                    <a:pt x="412" y="0"/>
                  </a:moveTo>
                  <a:lnTo>
                    <a:pt x="0" y="401"/>
                  </a:lnTo>
                </a:path>
              </a:pathLst>
            </a:custGeom>
            <a:noFill/>
            <a:ln w="28575" cap="flat" cmpd="sng">
              <a:solidFill>
                <a:srgbClr val="99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5" name="Line 7"/>
            <p:cNvSpPr>
              <a:spLocks noChangeShapeType="1"/>
            </p:cNvSpPr>
            <p:nvPr/>
          </p:nvSpPr>
          <p:spPr bwMode="auto">
            <a:xfrm>
              <a:off x="5364163" y="2205038"/>
              <a:ext cx="576263" cy="0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6" name="Line 8"/>
            <p:cNvSpPr>
              <a:spLocks noChangeShapeType="1"/>
            </p:cNvSpPr>
            <p:nvPr/>
          </p:nvSpPr>
          <p:spPr bwMode="auto">
            <a:xfrm>
              <a:off x="6156325" y="2420938"/>
              <a:ext cx="0" cy="503238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7" name="Line 9"/>
            <p:cNvSpPr>
              <a:spLocks noChangeShapeType="1"/>
            </p:cNvSpPr>
            <p:nvPr/>
          </p:nvSpPr>
          <p:spPr bwMode="auto">
            <a:xfrm>
              <a:off x="6443663" y="2133600"/>
              <a:ext cx="576263" cy="0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738" name="Oval 10"/>
            <p:cNvSpPr>
              <a:spLocks noChangeArrowheads="1"/>
            </p:cNvSpPr>
            <p:nvPr/>
          </p:nvSpPr>
          <p:spPr bwMode="auto">
            <a:xfrm>
              <a:off x="5867400" y="981075"/>
              <a:ext cx="576263" cy="50323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1739" name="Oval 11"/>
            <p:cNvSpPr>
              <a:spLocks noChangeArrowheads="1"/>
            </p:cNvSpPr>
            <p:nvPr/>
          </p:nvSpPr>
          <p:spPr bwMode="auto">
            <a:xfrm>
              <a:off x="5867400" y="1917700"/>
              <a:ext cx="576263" cy="5032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1740" name="Oval 12"/>
            <p:cNvSpPr>
              <a:spLocks noChangeArrowheads="1"/>
            </p:cNvSpPr>
            <p:nvPr/>
          </p:nvSpPr>
          <p:spPr bwMode="auto">
            <a:xfrm>
              <a:off x="4787900" y="1916113"/>
              <a:ext cx="576263" cy="5032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2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1741" name="Oval 13"/>
            <p:cNvSpPr>
              <a:spLocks noChangeArrowheads="1"/>
            </p:cNvSpPr>
            <p:nvPr/>
          </p:nvSpPr>
          <p:spPr bwMode="auto">
            <a:xfrm>
              <a:off x="5940425" y="2925763"/>
              <a:ext cx="576263" cy="50323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1742" name="Oval 14"/>
            <p:cNvSpPr>
              <a:spLocks noChangeArrowheads="1"/>
            </p:cNvSpPr>
            <p:nvPr/>
          </p:nvSpPr>
          <p:spPr bwMode="auto">
            <a:xfrm>
              <a:off x="6948488" y="1844675"/>
              <a:ext cx="576263" cy="5032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01743" name="Text Box 15"/>
          <p:cNvSpPr txBox="1">
            <a:spLocks noChangeArrowheads="1"/>
          </p:cNvSpPr>
          <p:nvPr/>
        </p:nvSpPr>
        <p:spPr bwMode="auto">
          <a:xfrm>
            <a:off x="340897" y="123478"/>
            <a:ext cx="1428760" cy="31242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执行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结果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" name="组合 16"/>
          <p:cNvGrpSpPr/>
          <p:nvPr/>
        </p:nvGrpSpPr>
        <p:grpSpPr>
          <a:xfrm>
            <a:off x="3207607" y="1477061"/>
            <a:ext cx="3435452" cy="2461261"/>
            <a:chOff x="3654078" y="1397228"/>
            <a:chExt cx="3435451" cy="1054702"/>
          </a:xfrm>
        </p:grpSpPr>
        <p:sp>
          <p:nvSpPr>
            <p:cNvPr id="201730" name="Text Box 2" descr="羊皮纸"/>
            <p:cNvSpPr txBox="1">
              <a:spLocks noChangeArrowheads="1"/>
            </p:cNvSpPr>
            <p:nvPr/>
          </p:nvSpPr>
          <p:spPr bwMode="auto">
            <a:xfrm>
              <a:off x="4411382" y="1397228"/>
              <a:ext cx="2678147" cy="10547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lnSpc>
                  <a:spcPct val="200000"/>
                </a:lnSpc>
                <a:spcBef>
                  <a:spcPts val="600"/>
                </a:spcBef>
              </a:pP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从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到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的所有长度为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路径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: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200000"/>
                </a:lnSpc>
                <a:spcBef>
                  <a:spcPts val="600"/>
                </a:spcBef>
              </a:pP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1 0 3 4 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200000"/>
                </a:lnSpc>
                <a:spcBef>
                  <a:spcPts val="600"/>
                </a:spcBef>
              </a:pP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1 2 3 4 </a:t>
              </a:r>
              <a:endPara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>
              <a:off x="3654078" y="1681408"/>
              <a:ext cx="642942" cy="35719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09" y="1059582"/>
            <a:ext cx="2359171" cy="2791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644960"/>
            <a:ext cx="8072495" cy="143764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8.8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假设图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采用邻接表存储，设计一个算法，求图中通过某顶点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的所有简单回路（若存在）。并输出如下图所示的有向图的邻接表和通过顶点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的所有简单回路。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23"/>
          <p:cNvGrpSpPr/>
          <p:nvPr/>
        </p:nvGrpSpPr>
        <p:grpSpPr>
          <a:xfrm>
            <a:off x="323528" y="2375646"/>
            <a:ext cx="3528392" cy="2448272"/>
            <a:chOff x="2714612" y="2357430"/>
            <a:chExt cx="2468264" cy="2357454"/>
          </a:xfrm>
        </p:grpSpPr>
        <p:sp>
          <p:nvSpPr>
            <p:cNvPr id="4" name="椭圆 3"/>
            <p:cNvSpPr/>
            <p:nvPr/>
          </p:nvSpPr>
          <p:spPr>
            <a:xfrm>
              <a:off x="3786182" y="2357430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86248" y="4246884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286116" y="4246884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14876" y="3214686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714612" y="3214686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" name="直接箭头连接符 10"/>
            <p:cNvCxnSpPr>
              <a:stCxn id="4" idx="2"/>
              <a:endCxn id="9" idx="7"/>
            </p:cNvCxnSpPr>
            <p:nvPr/>
          </p:nvCxnSpPr>
          <p:spPr>
            <a:xfrm rot="10800000" flipV="1">
              <a:off x="3114076" y="2591429"/>
              <a:ext cx="672107" cy="691793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9" idx="4"/>
              <a:endCxn id="7" idx="1"/>
            </p:cNvCxnSpPr>
            <p:nvPr/>
          </p:nvCxnSpPr>
          <p:spPr>
            <a:xfrm rot="16200000" flipH="1">
              <a:off x="2835265" y="3796032"/>
              <a:ext cx="632735" cy="406041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7" idx="6"/>
              <a:endCxn id="6" idx="2"/>
            </p:cNvCxnSpPr>
            <p:nvPr/>
          </p:nvCxnSpPr>
          <p:spPr>
            <a:xfrm>
              <a:off x="3754116" y="4480884"/>
              <a:ext cx="532132" cy="1588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6" idx="7"/>
              <a:endCxn id="8" idx="4"/>
            </p:cNvCxnSpPr>
            <p:nvPr/>
          </p:nvCxnSpPr>
          <p:spPr>
            <a:xfrm rot="5400000" flipH="1" flipV="1">
              <a:off x="4500926" y="3867472"/>
              <a:ext cx="632735" cy="263165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8" idx="0"/>
              <a:endCxn id="4" idx="6"/>
            </p:cNvCxnSpPr>
            <p:nvPr/>
          </p:nvCxnSpPr>
          <p:spPr>
            <a:xfrm rot="16200000" flipV="1">
              <a:off x="4289901" y="2555711"/>
              <a:ext cx="623256" cy="694694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4" idx="4"/>
              <a:endCxn id="7" idx="0"/>
            </p:cNvCxnSpPr>
            <p:nvPr/>
          </p:nvCxnSpPr>
          <p:spPr>
            <a:xfrm rot="5400000">
              <a:off x="3059422" y="3286124"/>
              <a:ext cx="1421454" cy="500066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7" idx="7"/>
              <a:endCxn id="8" idx="2"/>
            </p:cNvCxnSpPr>
            <p:nvPr/>
          </p:nvCxnSpPr>
          <p:spPr>
            <a:xfrm rot="5400000" flipH="1" flipV="1">
              <a:off x="3766860" y="3367406"/>
              <a:ext cx="866735" cy="1029297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26" y="1672992"/>
            <a:ext cx="3507854" cy="315092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683674"/>
            <a:ext cx="842968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简单回路是指路径上的顶点不重复，但起始顶点与终止顶点相同的回路。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319201"/>
            <a:ext cx="8072495" cy="133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80000" bIns="180000" rtlCol="0">
            <a:spAutoFit/>
          </a:bodyPr>
          <a:lstStyle/>
          <a:p>
            <a:pPr algn="l">
              <a:lnSpc>
                <a:spcPts val="19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FindCyclePath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G,int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k) 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输出经过顶点</a:t>
            </a:r>
            <a:r>
              <a:rPr 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的所有回路</a:t>
            </a:r>
            <a:endParaRPr lang="zh-CN" altLang="en-US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9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path[MAXV];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900"/>
              </a:lnSpc>
              <a:spcBef>
                <a:spcPts val="0"/>
              </a:spcBef>
            </a:pP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DFSPath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-1);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9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1691680" y="2356887"/>
            <a:ext cx="2143140" cy="968227"/>
            <a:chOff x="1357290" y="2195506"/>
            <a:chExt cx="2143140" cy="1169078"/>
          </a:xfrm>
        </p:grpSpPr>
        <p:sp>
          <p:nvSpPr>
            <p:cNvPr id="7" name="TextBox 6"/>
            <p:cNvSpPr txBox="1"/>
            <p:nvPr/>
          </p:nvSpPr>
          <p:spPr>
            <a:xfrm>
              <a:off x="1357290" y="2957453"/>
              <a:ext cx="2143140" cy="407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起点和终点都是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rot="5400000" flipH="1" flipV="1">
              <a:off x="1821638" y="2464588"/>
              <a:ext cx="785817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rot="16200000" flipV="1">
              <a:off x="2464580" y="2445538"/>
              <a:ext cx="785817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0" name="椭圆 9"/>
          <p:cNvSpPr/>
          <p:nvPr/>
        </p:nvSpPr>
        <p:spPr>
          <a:xfrm>
            <a:off x="2219750" y="3386804"/>
            <a:ext cx="432000" cy="468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endParaRPr lang="en-US" altLang="zh-CN" sz="1800" i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1643987" y="3860384"/>
            <a:ext cx="1583531" cy="671846"/>
          </a:xfrm>
          <a:custGeom>
            <a:avLst/>
            <a:gdLst>
              <a:gd name="connsiteX0" fmla="*/ 557212 w 1624012"/>
              <a:gd name="connsiteY0" fmla="*/ 0 h 1216025"/>
              <a:gd name="connsiteX1" fmla="*/ 280987 w 1624012"/>
              <a:gd name="connsiteY1" fmla="*/ 95250 h 1216025"/>
              <a:gd name="connsiteX2" fmla="*/ 109537 w 1624012"/>
              <a:gd name="connsiteY2" fmla="*/ 295275 h 1216025"/>
              <a:gd name="connsiteX3" fmla="*/ 14287 w 1624012"/>
              <a:gd name="connsiteY3" fmla="*/ 742950 h 1216025"/>
              <a:gd name="connsiteX4" fmla="*/ 195262 w 1624012"/>
              <a:gd name="connsiteY4" fmla="*/ 942975 h 1216025"/>
              <a:gd name="connsiteX5" fmla="*/ 881062 w 1624012"/>
              <a:gd name="connsiteY5" fmla="*/ 1162050 h 1216025"/>
              <a:gd name="connsiteX6" fmla="*/ 1557337 w 1624012"/>
              <a:gd name="connsiteY6" fmla="*/ 619125 h 1216025"/>
              <a:gd name="connsiteX7" fmla="*/ 1281112 w 1624012"/>
              <a:gd name="connsiteY7" fmla="*/ 133350 h 1216025"/>
              <a:gd name="connsiteX8" fmla="*/ 995362 w 1624012"/>
              <a:gd name="connsiteY8" fmla="*/ 0 h 1216025"/>
              <a:gd name="connsiteX0-1" fmla="*/ 582610 w 1649410"/>
              <a:gd name="connsiteY0-2" fmla="*/ 0 h 1239840"/>
              <a:gd name="connsiteX1-3" fmla="*/ 306385 w 1649410"/>
              <a:gd name="connsiteY1-4" fmla="*/ 95250 h 1239840"/>
              <a:gd name="connsiteX2-5" fmla="*/ 134935 w 1649410"/>
              <a:gd name="connsiteY2-6" fmla="*/ 295275 h 1239840"/>
              <a:gd name="connsiteX3-7" fmla="*/ 39685 w 1649410"/>
              <a:gd name="connsiteY3-8" fmla="*/ 742950 h 1239840"/>
              <a:gd name="connsiteX4-9" fmla="*/ 373047 w 1649410"/>
              <a:gd name="connsiteY4-10" fmla="*/ 1085867 h 1239840"/>
              <a:gd name="connsiteX5-11" fmla="*/ 906460 w 1649410"/>
              <a:gd name="connsiteY5-12" fmla="*/ 1162050 h 1239840"/>
              <a:gd name="connsiteX6-13" fmla="*/ 1582735 w 1649410"/>
              <a:gd name="connsiteY6-14" fmla="*/ 619125 h 1239840"/>
              <a:gd name="connsiteX7-15" fmla="*/ 1306510 w 1649410"/>
              <a:gd name="connsiteY7-16" fmla="*/ 133350 h 1239840"/>
              <a:gd name="connsiteX8-17" fmla="*/ 1020760 w 1649410"/>
              <a:gd name="connsiteY8-18" fmla="*/ 0 h 1239840"/>
              <a:gd name="connsiteX0-19" fmla="*/ 582610 w 1583530"/>
              <a:gd name="connsiteY0-20" fmla="*/ 0 h 1173956"/>
              <a:gd name="connsiteX1-21" fmla="*/ 306385 w 1583530"/>
              <a:gd name="connsiteY1-22" fmla="*/ 95250 h 1173956"/>
              <a:gd name="connsiteX2-23" fmla="*/ 134935 w 1583530"/>
              <a:gd name="connsiteY2-24" fmla="*/ 295275 h 1173956"/>
              <a:gd name="connsiteX3-25" fmla="*/ 39685 w 1583530"/>
              <a:gd name="connsiteY3-26" fmla="*/ 742950 h 1173956"/>
              <a:gd name="connsiteX4-27" fmla="*/ 373047 w 1583530"/>
              <a:gd name="connsiteY4-28" fmla="*/ 1085867 h 1173956"/>
              <a:gd name="connsiteX5-29" fmla="*/ 906460 w 1583530"/>
              <a:gd name="connsiteY5-30" fmla="*/ 1162050 h 1173956"/>
              <a:gd name="connsiteX6-31" fmla="*/ 1301741 w 1583530"/>
              <a:gd name="connsiteY6-32" fmla="*/ 1014428 h 1173956"/>
              <a:gd name="connsiteX7-33" fmla="*/ 1582735 w 1583530"/>
              <a:gd name="connsiteY7-34" fmla="*/ 619125 h 1173956"/>
              <a:gd name="connsiteX8-35" fmla="*/ 1306510 w 1583530"/>
              <a:gd name="connsiteY8-36" fmla="*/ 133350 h 1173956"/>
              <a:gd name="connsiteX9" fmla="*/ 1020760 w 1583530"/>
              <a:gd name="connsiteY9" fmla="*/ 0 h 11739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" y="connsiteY9"/>
              </a:cxn>
            </a:cxnLst>
            <a:rect l="l" t="t" r="r" b="b"/>
            <a:pathLst>
              <a:path w="1583530" h="1173956">
                <a:moveTo>
                  <a:pt x="582610" y="0"/>
                </a:moveTo>
                <a:cubicBezTo>
                  <a:pt x="481803" y="23019"/>
                  <a:pt x="380997" y="46038"/>
                  <a:pt x="306385" y="95250"/>
                </a:cubicBezTo>
                <a:cubicBezTo>
                  <a:pt x="231773" y="144462"/>
                  <a:pt x="179385" y="187325"/>
                  <a:pt x="134935" y="295275"/>
                </a:cubicBezTo>
                <a:cubicBezTo>
                  <a:pt x="90485" y="403225"/>
                  <a:pt x="0" y="611185"/>
                  <a:pt x="39685" y="742950"/>
                </a:cubicBezTo>
                <a:cubicBezTo>
                  <a:pt x="79370" y="874715"/>
                  <a:pt x="228585" y="1016017"/>
                  <a:pt x="373047" y="1085867"/>
                </a:cubicBezTo>
                <a:cubicBezTo>
                  <a:pt x="517509" y="1155717"/>
                  <a:pt x="751678" y="1173956"/>
                  <a:pt x="906460" y="1162050"/>
                </a:cubicBezTo>
                <a:cubicBezTo>
                  <a:pt x="1061242" y="1150144"/>
                  <a:pt x="1189029" y="1104916"/>
                  <a:pt x="1301741" y="1014428"/>
                </a:cubicBezTo>
                <a:cubicBezTo>
                  <a:pt x="1414454" y="923941"/>
                  <a:pt x="1581940" y="765971"/>
                  <a:pt x="1582735" y="619125"/>
                </a:cubicBezTo>
                <a:cubicBezTo>
                  <a:pt x="1583530" y="472279"/>
                  <a:pt x="1400173" y="236538"/>
                  <a:pt x="1306510" y="133350"/>
                </a:cubicBezTo>
                <a:cubicBezTo>
                  <a:pt x="1212848" y="30163"/>
                  <a:pt x="1116804" y="15081"/>
                  <a:pt x="1020760" y="0"/>
                </a:cubicBezTo>
              </a:path>
            </a:pathLst>
          </a:custGeom>
          <a:noFill/>
          <a:ln w="25400" cap="flat" cmpd="sng" algn="ctr">
            <a:solidFill>
              <a:srgbClr val="9900FF"/>
            </a:solidFill>
            <a:prstDash val="dash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3" name="组合 12"/>
          <p:cNvGrpSpPr/>
          <p:nvPr/>
        </p:nvGrpSpPr>
        <p:grpSpPr>
          <a:xfrm>
            <a:off x="112637" y="666169"/>
            <a:ext cx="722313" cy="582613"/>
            <a:chOff x="1774825" y="5489593"/>
            <a:chExt cx="722313" cy="582613"/>
          </a:xfrm>
        </p:grpSpPr>
        <p:sp>
          <p:nvSpPr>
            <p:cNvPr id="14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 sz="1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16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7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/>
                <a:r>
                  <a:rPr lang="zh-CN" altLang="en-US" sz="2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47" y="2596939"/>
            <a:ext cx="2541652" cy="24194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3003798"/>
            <a:ext cx="677046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利用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回溯的深度优先搜索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方法，搜索从顶点</a:t>
            </a:r>
            <a:r>
              <a:rPr 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的所有简单路径。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021761"/>
            <a:ext cx="7500991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DFSPath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u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v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path[]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d)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275856" y="1419622"/>
            <a:ext cx="1440160" cy="1028232"/>
          </a:xfrm>
          <a:custGeom>
            <a:avLst/>
            <a:gdLst>
              <a:gd name="connsiteX0" fmla="*/ 249084 w 1327355"/>
              <a:gd name="connsiteY0" fmla="*/ 29497 h 680065"/>
              <a:gd name="connsiteX1" fmla="*/ 3277 w 1327355"/>
              <a:gd name="connsiteY1" fmla="*/ 324465 h 680065"/>
              <a:gd name="connsiteX2" fmla="*/ 268748 w 1327355"/>
              <a:gd name="connsiteY2" fmla="*/ 639097 h 680065"/>
              <a:gd name="connsiteX3" fmla="*/ 1133987 w 1327355"/>
              <a:gd name="connsiteY3" fmla="*/ 570271 h 680065"/>
              <a:gd name="connsiteX4" fmla="*/ 1320800 w 1327355"/>
              <a:gd name="connsiteY4" fmla="*/ 275304 h 680065"/>
              <a:gd name="connsiteX5" fmla="*/ 1173316 w 1327355"/>
              <a:gd name="connsiteY5" fmla="*/ 0 h 68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355" h="680065">
                <a:moveTo>
                  <a:pt x="249084" y="29497"/>
                </a:moveTo>
                <a:cubicBezTo>
                  <a:pt x="124542" y="126181"/>
                  <a:pt x="0" y="222865"/>
                  <a:pt x="3277" y="324465"/>
                </a:cubicBezTo>
                <a:cubicBezTo>
                  <a:pt x="6554" y="426065"/>
                  <a:pt x="80296" y="598129"/>
                  <a:pt x="268748" y="639097"/>
                </a:cubicBezTo>
                <a:cubicBezTo>
                  <a:pt x="457200" y="680065"/>
                  <a:pt x="958645" y="630903"/>
                  <a:pt x="1133987" y="570271"/>
                </a:cubicBezTo>
                <a:cubicBezTo>
                  <a:pt x="1309329" y="509639"/>
                  <a:pt x="1314245" y="370349"/>
                  <a:pt x="1320800" y="275304"/>
                </a:cubicBezTo>
                <a:cubicBezTo>
                  <a:pt x="1327355" y="180259"/>
                  <a:pt x="1250335" y="90129"/>
                  <a:pt x="1173316" y="0"/>
                </a:cubicBezTo>
              </a:path>
            </a:pathLst>
          </a:custGeom>
          <a:solidFill>
            <a:schemeClr val="bg1"/>
          </a:solidFill>
          <a:ln w="1905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714" y="936433"/>
            <a:ext cx="2859782" cy="285978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843558"/>
            <a:ext cx="8215371" cy="3590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80000" bIns="180000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visited[MAXV]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；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全局变量</a:t>
            </a:r>
            <a:endParaRPr lang="zh-CN" altLang="en-US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DFSPath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G,int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u,int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v,int</a:t>
            </a:r>
            <a:r>
              <a:rPr 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path[],int d)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sz="20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//d</a:t>
            </a:r>
            <a:r>
              <a:rPr lang="zh-CN" altLang="en-US" sz="20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</a:t>
            </a:r>
            <a:r>
              <a:rPr lang="en-US" sz="20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path</a:t>
            </a:r>
            <a:r>
              <a:rPr lang="zh-CN" altLang="en-US" sz="20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中的路径长度，初始为</a:t>
            </a:r>
            <a:r>
              <a:rPr lang="en-US" sz="20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endParaRPr lang="zh-CN" altLang="en-US" sz="2000" dirty="0">
              <a:solidFill>
                <a:srgbClr val="3399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w, </a:t>
            </a:r>
            <a:r>
              <a:rPr lang="en-US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</a:t>
            </a:r>
            <a:r>
              <a:rPr lang="en-US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visited[u]=1;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d++; path[d]=u;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p=G-&gt;</a:t>
            </a:r>
            <a:r>
              <a:rPr lang="en-US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[u].</a:t>
            </a:r>
            <a:r>
              <a:rPr lang="en-US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   </a:t>
            </a:r>
            <a:r>
              <a:rPr 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指向顶点</a:t>
            </a:r>
            <a:r>
              <a:rPr 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的第一个邻接点</a:t>
            </a:r>
            <a:endParaRPr lang="zh-CN" altLang="en-US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699542"/>
            <a:ext cx="8215371" cy="4304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80000" bIns="180000" rtlCol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while (p!=NULL)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9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{  w=p-&gt;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//w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为顶点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的邻接点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9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if (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w==v &amp;&amp; d&gt;1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找到一个回路，输出之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9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{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  ");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9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for 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=0;i&lt;=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d;i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9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("%d ",path[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]);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9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("%d \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n",v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9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987574"/>
            <a:ext cx="8215371" cy="335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80000" bIns="180000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(visited[w]==0)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未访问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则递归访问之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DFSPath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G,w,v,path,d</a:t>
            </a: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p=p-&gt;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的下一个邻接点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visited[u]=0;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恢复环境：使该顶点可重新使用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57886" y="3071816"/>
            <a:ext cx="3071835" cy="1751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中经过顶点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的所有回路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0 1 2 3 4 0 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0 1 2 4 0 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0 2 3 4 0 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0 2 4 0 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5981075" y="800346"/>
            <a:ext cx="2468264" cy="1515021"/>
            <a:chOff x="2714612" y="2357430"/>
            <a:chExt cx="2468264" cy="2357454"/>
          </a:xfrm>
        </p:grpSpPr>
        <p:sp>
          <p:nvSpPr>
            <p:cNvPr id="5" name="椭圆 4"/>
            <p:cNvSpPr/>
            <p:nvPr/>
          </p:nvSpPr>
          <p:spPr>
            <a:xfrm>
              <a:off x="3786182" y="2357430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286248" y="4246884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286116" y="4246884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714876" y="3214686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714612" y="3214686"/>
              <a:ext cx="468000" cy="468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" name="直接箭头连接符 9"/>
            <p:cNvCxnSpPr>
              <a:stCxn id="5" idx="2"/>
              <a:endCxn id="9" idx="7"/>
            </p:cNvCxnSpPr>
            <p:nvPr/>
          </p:nvCxnSpPr>
          <p:spPr>
            <a:xfrm rot="10800000" flipV="1">
              <a:off x="3114076" y="2591429"/>
              <a:ext cx="672107" cy="691793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9" idx="4"/>
              <a:endCxn id="7" idx="1"/>
            </p:cNvCxnSpPr>
            <p:nvPr/>
          </p:nvCxnSpPr>
          <p:spPr>
            <a:xfrm rot="16200000" flipH="1">
              <a:off x="2835265" y="3796032"/>
              <a:ext cx="632735" cy="406041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6"/>
              <a:endCxn id="6" idx="2"/>
            </p:cNvCxnSpPr>
            <p:nvPr/>
          </p:nvCxnSpPr>
          <p:spPr>
            <a:xfrm>
              <a:off x="3754116" y="4480884"/>
              <a:ext cx="532132" cy="1588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6" idx="7"/>
              <a:endCxn id="8" idx="4"/>
            </p:cNvCxnSpPr>
            <p:nvPr/>
          </p:nvCxnSpPr>
          <p:spPr>
            <a:xfrm rot="5400000" flipH="1" flipV="1">
              <a:off x="4500926" y="3867472"/>
              <a:ext cx="632735" cy="263165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8" idx="0"/>
              <a:endCxn id="5" idx="6"/>
            </p:cNvCxnSpPr>
            <p:nvPr/>
          </p:nvCxnSpPr>
          <p:spPr>
            <a:xfrm rot="16200000" flipV="1">
              <a:off x="4289901" y="2555711"/>
              <a:ext cx="623256" cy="694694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5" idx="4"/>
              <a:endCxn id="7" idx="0"/>
            </p:cNvCxnSpPr>
            <p:nvPr/>
          </p:nvCxnSpPr>
          <p:spPr>
            <a:xfrm rot="5400000">
              <a:off x="3059422" y="3286124"/>
              <a:ext cx="1421454" cy="500066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7" idx="7"/>
              <a:endCxn id="8" idx="2"/>
            </p:cNvCxnSpPr>
            <p:nvPr/>
          </p:nvCxnSpPr>
          <p:spPr>
            <a:xfrm rot="5400000" flipH="1" flipV="1">
              <a:off x="3766860" y="3367406"/>
              <a:ext cx="866735" cy="1029297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8015" y="619218"/>
            <a:ext cx="5572164" cy="4472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44000" bIns="144000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main()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int n=5, e=7;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int A[MAXV][MAXV]={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{0,1,1,0,0},{0,0,1,0,0},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{0,0,0,1,1},{0,0,0,0,1},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{1,0,0,0,0} };	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CreateAdj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G,A,n,e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for (int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    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visited[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]=0;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G:\n");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DispAdj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(G);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int k=0;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中经过顶点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%d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的所有回路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:\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n",k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FindCyclePath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G,k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("\n");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DestroyAdj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(G);  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销毁邻接表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7215207" y="2500314"/>
            <a:ext cx="214315" cy="35719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000364" y="1703393"/>
            <a:ext cx="1727200" cy="1511300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3639935" y="2138363"/>
            <a:ext cx="432000" cy="46831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endParaRPr lang="en-US" altLang="zh-CN" sz="2000" i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357427" y="4500577"/>
            <a:ext cx="3094039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一圈（层）一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圈向外走。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68141" y="714364"/>
            <a:ext cx="1871663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过程：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2357423" y="1193810"/>
            <a:ext cx="3071835" cy="2520951"/>
            <a:chOff x="2390775" y="2603498"/>
            <a:chExt cx="3071834" cy="2520950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390775" y="2603498"/>
              <a:ext cx="2951163" cy="252095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339933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3" name="Oval 3"/>
            <p:cNvSpPr>
              <a:spLocks noChangeArrowheads="1"/>
            </p:cNvSpPr>
            <p:nvPr/>
          </p:nvSpPr>
          <p:spPr bwMode="auto">
            <a:xfrm>
              <a:off x="5030609" y="3921136"/>
              <a:ext cx="432000" cy="46831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20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r>
                <a:rPr lang="en-US" altLang="zh-CN" sz="2000" baseline="-250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17"/>
          <p:cNvGrpSpPr/>
          <p:nvPr/>
        </p:nvGrpSpPr>
        <p:grpSpPr>
          <a:xfrm>
            <a:off x="1947993" y="719909"/>
            <a:ext cx="4272781" cy="3583080"/>
            <a:chOff x="1777655" y="428604"/>
            <a:chExt cx="4297915" cy="3600450"/>
          </a:xfrm>
        </p:grpSpPr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777655" y="428604"/>
              <a:ext cx="4248150" cy="360045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CC00CC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Oval 3"/>
            <p:cNvSpPr>
              <a:spLocks noChangeArrowheads="1"/>
            </p:cNvSpPr>
            <p:nvPr/>
          </p:nvSpPr>
          <p:spPr bwMode="auto">
            <a:xfrm>
              <a:off x="5643570" y="2571744"/>
              <a:ext cx="432000" cy="468312"/>
            </a:xfrm>
            <a:prstGeom prst="ellipse">
              <a:avLst/>
            </a:prstGeom>
            <a:ln>
              <a:solidFill>
                <a:srgbClr val="CC00CC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2000" i="1" dirty="0">
                  <a:solidFill>
                    <a:srgbClr val="00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endParaRPr lang="en-US" altLang="zh-CN" sz="2000" i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72266" y="1164451"/>
            <a:ext cx="500067" cy="3244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</a:t>
            </a:r>
            <a:r>
              <a: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endParaRPr lang="en-US" altLang="zh-CN" sz="18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ctr"/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↓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ctr"/>
            <a:r>
              <a:rPr lang="en-US" altLang="zh-CN" sz="18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zh-CN" altLang="en-US" sz="180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最短路径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构成分层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71407" y="51471"/>
            <a:ext cx="4572031" cy="361950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 pitchFamily="2" charset="2"/>
              </a:rPr>
              <a:t> 2. 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基于广度优先遍历算法的应用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7962" y="1725631"/>
            <a:ext cx="42862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80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45152" y="1282247"/>
            <a:ext cx="42862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180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9466" y="784795"/>
            <a:ext cx="42862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80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2134" y="642925"/>
            <a:ext cx="307183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的最短路径长度为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778" y="1328092"/>
            <a:ext cx="2425788" cy="2606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67" y="1600155"/>
            <a:ext cx="1846689" cy="2334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bldLvl="0" animBg="1"/>
      <p:bldP spid="16" grpId="0"/>
      <p:bldP spid="19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8599" y="743135"/>
            <a:ext cx="8358247" cy="5016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深度优先遍历的过程体现出后进先出的特点：用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栈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递归方式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实现。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599" y="96949"/>
            <a:ext cx="22860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算法设计思路：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53"/>
          <p:cNvGrpSpPr/>
          <p:nvPr/>
        </p:nvGrpSpPr>
        <p:grpSpPr>
          <a:xfrm>
            <a:off x="428599" y="1923678"/>
            <a:ext cx="8358247" cy="2653546"/>
            <a:chOff x="428596" y="3714753"/>
            <a:chExt cx="7928962" cy="2653546"/>
          </a:xfrm>
        </p:grpSpPr>
        <p:sp>
          <p:nvSpPr>
            <p:cNvPr id="4107" name="Rectangle 3"/>
            <p:cNvSpPr>
              <a:spLocks noChangeArrowheads="1"/>
            </p:cNvSpPr>
            <p:nvPr/>
          </p:nvSpPr>
          <p:spPr bwMode="auto">
            <a:xfrm>
              <a:off x="428596" y="3714753"/>
              <a:ext cx="7928962" cy="1198880"/>
            </a:xfrm>
            <a:prstGeom prst="rect">
              <a:avLst/>
            </a:prstGeom>
            <a:ln>
              <a:tailEnd type="none" w="med" len="lg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 algn="l">
                <a:lnSpc>
                  <a:spcPct val="200000"/>
                </a:lnSpc>
                <a:buBlip>
                  <a:blip r:embed="rId1"/>
                </a:buBlip>
              </a:pP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如何确定一个顶点是否访问过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? 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设置一个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visited[]</a:t>
              </a: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全局数组，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visited[</a:t>
              </a:r>
              <a:r>
                <a:rPr lang="en-US" altLang="zh-CN" sz="1800" i="1" dirty="0" err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]=0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表示顶点</a:t>
              </a:r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没有访问；</a:t>
              </a:r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visited[</a:t>
              </a:r>
              <a:r>
                <a:rPr lang="en-US" altLang="zh-CN" sz="1800" i="1" dirty="0" err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]=1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表示顶点</a:t>
              </a:r>
              <a:r>
                <a:rPr lang="en-US" altLang="zh-CN" sz="18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已经访问过。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3118681" y="573860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61622" y="5738604"/>
              <a:ext cx="157163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visited[</a:t>
              </a:r>
              <a:r>
                <a:rPr lang="en-US" altLang="zh-CN" sz="2000" i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3402855" y="6091016"/>
              <a:ext cx="1295400" cy="277283"/>
            </a:xfrm>
            <a:custGeom>
              <a:avLst/>
              <a:gdLst>
                <a:gd name="connsiteX0" fmla="*/ 0 w 1295400"/>
                <a:gd name="connsiteY0" fmla="*/ 0 h 277283"/>
                <a:gd name="connsiteX1" fmla="*/ 317500 w 1295400"/>
                <a:gd name="connsiteY1" fmla="*/ 241300 h 277283"/>
                <a:gd name="connsiteX2" fmla="*/ 1016000 w 1295400"/>
                <a:gd name="connsiteY2" fmla="*/ 215900 h 277283"/>
                <a:gd name="connsiteX3" fmla="*/ 1295400 w 1295400"/>
                <a:gd name="connsiteY3" fmla="*/ 25400 h 27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400" h="277283">
                  <a:moveTo>
                    <a:pt x="0" y="0"/>
                  </a:moveTo>
                  <a:cubicBezTo>
                    <a:pt x="74083" y="102658"/>
                    <a:pt x="148167" y="205317"/>
                    <a:pt x="317500" y="241300"/>
                  </a:cubicBezTo>
                  <a:cubicBezTo>
                    <a:pt x="486833" y="277283"/>
                    <a:pt x="853017" y="251883"/>
                    <a:pt x="1016000" y="215900"/>
                  </a:cubicBezTo>
                  <a:cubicBezTo>
                    <a:pt x="1178983" y="179917"/>
                    <a:pt x="1237191" y="102658"/>
                    <a:pt x="1295400" y="25400"/>
                  </a:cubicBezTo>
                </a:path>
              </a:pathLst>
            </a:custGeom>
            <a:ln w="28575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614878"/>
            <a:ext cx="8281987" cy="86042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【例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8.9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采用邻接表存储，设计一个算法求不带权图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中从顶点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的最短路径长度（这里的路径长度为路径上经过的边数）。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7584" y="2177189"/>
            <a:ext cx="7358115" cy="243141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342900" indent="-342900" algn="l">
              <a:lnSpc>
                <a:spcPct val="150000"/>
              </a:lnSpc>
              <a:buBlip>
                <a:blip r:embed="rId1"/>
              </a:buBlip>
            </a:pP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出发进行广度优先遍历，即从顶点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出发一层一层地向外扩展，当访问到顶点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时对应的路径就是最短路径。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ct val="150000"/>
              </a:lnSpc>
              <a:buBlip>
                <a:blip r:embed="rId1"/>
              </a:buBlip>
            </a:pP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如何保存最短路径长度呢？由于路径中每个顶点有唯一的前驱顶点，为此每个顶点进队时不仅保存该顶点编号，还保存从顶点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达到该顶点的最短路径长度。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8" y="1537119"/>
            <a:ext cx="3357587" cy="3892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tIns="72000" bIns="7200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解法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：基本</a:t>
            </a: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广度优先遍历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79512" y="126282"/>
            <a:ext cx="521497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采用环形队列，其元素类型声明如下：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560" y="1010485"/>
            <a:ext cx="7215239" cy="196469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 struct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 int v;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顶点编号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dist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路径长度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QUEUE1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环形队列元素类型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756" y="3163404"/>
            <a:ext cx="8072495" cy="172910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在广度优先遍历中，如果出队元素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（对应的顶点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e.v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），若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，则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e.dist</a:t>
            </a:r>
            <a:r>
              <a:rPr lang="zh-CN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就是顶点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的最短路径长度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，返回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e.dist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否则找到顶点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的每个未访问过的顶点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，建立队列元素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e1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，置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e1.v=w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e1.dist=e.dist+1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，并将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e1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进队。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07504" y="699542"/>
            <a:ext cx="8715436" cy="4242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 w="med" len="lg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216000" bIns="180000">
            <a:spAutoFit/>
          </a:bodyPr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shortpathlen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G,int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u,int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v) 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最短逆路径长度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SqQueue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定义环形队列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元素类型是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QUEUE1)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visited[MAXV];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</a:t>
            </a:r>
            <a:endParaRPr lang="en-US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visited[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]=0;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访问标记置初值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QUEUE1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e,e1;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e.v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=u;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建立顶点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的队列元素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e.dist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</a:t>
            </a:r>
            <a:endParaRPr lang="en-US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qu,e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进队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visited[u]=1;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修改顶点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的访问标记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3285" y="627534"/>
            <a:ext cx="8715404" cy="4399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QueueEmpty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队不空循环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qu,e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出队元素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u=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e.v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u==v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r>
              <a:rPr lang="en-US" altLang="zh-CN" sz="1800" b="0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return </a:t>
            </a:r>
            <a:r>
              <a:rPr lang="en-US" altLang="zh-CN" sz="1800" b="0" dirty="0" err="1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e.dist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时返回对应路径长度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p=G-&gt;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[u].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的第一个邻接点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while (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p!=NULL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int w=p-&gt;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邻接点为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if (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visited[w]==0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没有访问过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{  e1.v=w;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建立顶点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的队列元素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e1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e1.dist=e.dist+1;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(qu,e1); 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e1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进队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visited[w]=1;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修改顶点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的访问标记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p=p-&gt;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的下一个邻接点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销毁队列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>
            <a:off x="678631" y="2509405"/>
            <a:ext cx="3357587" cy="2510617"/>
            <a:chOff x="1714480" y="3043260"/>
            <a:chExt cx="3357586" cy="2671756"/>
          </a:xfrm>
        </p:grpSpPr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1714480" y="3043260"/>
              <a:ext cx="3299482" cy="267175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CC00CC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22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组合 10"/>
            <p:cNvGrpSpPr/>
            <p:nvPr/>
          </p:nvGrpSpPr>
          <p:grpSpPr>
            <a:xfrm>
              <a:off x="2213845" y="3399039"/>
              <a:ext cx="2385853" cy="1870700"/>
              <a:chOff x="2390775" y="2603498"/>
              <a:chExt cx="3071834" cy="2520950"/>
            </a:xfrm>
          </p:grpSpPr>
          <p:sp>
            <p:nvSpPr>
              <p:cNvPr id="12" name="Oval 6"/>
              <p:cNvSpPr>
                <a:spLocks noChangeArrowheads="1"/>
              </p:cNvSpPr>
              <p:nvPr/>
            </p:nvSpPr>
            <p:spPr bwMode="auto">
              <a:xfrm>
                <a:off x="2390775" y="2603498"/>
                <a:ext cx="2951163" cy="2520950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28575">
                <a:solidFill>
                  <a:srgbClr val="339933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" name="Oval 3"/>
              <p:cNvSpPr>
                <a:spLocks noChangeArrowheads="1"/>
              </p:cNvSpPr>
              <p:nvPr/>
            </p:nvSpPr>
            <p:spPr bwMode="auto">
              <a:xfrm>
                <a:off x="5030609" y="3921136"/>
                <a:ext cx="432000" cy="46831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altLang="zh-CN" sz="16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u</a:t>
                </a:r>
                <a:r>
                  <a:rPr lang="en-US" altLang="zh-CN" sz="16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6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2713209" y="3777181"/>
              <a:ext cx="1341493" cy="1121478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3209955" y="4099957"/>
              <a:ext cx="335529" cy="34751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b="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</a:t>
              </a:r>
              <a:endParaRPr lang="en-US" altLang="zh-CN" sz="1800" b="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Oval 3"/>
            <p:cNvSpPr>
              <a:spLocks noChangeArrowheads="1"/>
            </p:cNvSpPr>
            <p:nvPr/>
          </p:nvSpPr>
          <p:spPr bwMode="auto">
            <a:xfrm>
              <a:off x="4736537" y="4633602"/>
              <a:ext cx="335529" cy="347516"/>
            </a:xfrm>
            <a:prstGeom prst="ellipse">
              <a:avLst/>
            </a:prstGeom>
            <a:ln>
              <a:solidFill>
                <a:srgbClr val="CC00CC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b="0" i="1" dirty="0">
                  <a:solidFill>
                    <a:srgbClr val="00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endParaRPr lang="en-US" altLang="zh-CN" sz="1800" b="0" i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04937" y="3807120"/>
              <a:ext cx="332911" cy="292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zh-CN" alt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73063" y="3454721"/>
              <a:ext cx="332911" cy="292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zh-CN" alt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82899" y="3161884"/>
              <a:ext cx="332911" cy="292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zh-CN" altLang="en-US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08062" y="12590"/>
            <a:ext cx="3571900" cy="3892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tIns="72000" bIns="7200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解法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：分层次</a:t>
            </a:r>
            <a:r>
              <a:rPr lang="zh-CN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广度优先遍历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2927" y="701138"/>
            <a:ext cx="7643867" cy="172910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从顶点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的最短路径长度就是广度优先遍历中从顶点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出发扩展的层次数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所以不必在队列中保存每个顶点的最短路径长度，只需要记录扩展的层次，当访问到顶点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时返回结果即可。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474861" y="3204745"/>
            <a:ext cx="4521343" cy="1531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 struct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v;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顶点编号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QUEUE2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环形队列元素类型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07504" y="699542"/>
            <a:ext cx="8642351" cy="4246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shortpathlen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G,int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u,int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v)  </a:t>
            </a:r>
            <a:r>
              <a:rPr lang="en-US" altLang="zh-CN" sz="1800" b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</a:t>
            </a:r>
            <a:r>
              <a:rPr lang="en-US" altLang="zh-CN" sz="1800" b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</a:t>
            </a:r>
            <a:r>
              <a:rPr lang="en-US" altLang="zh-CN" sz="1800" b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1800" b="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最短逆路径长度</a:t>
            </a:r>
            <a:endParaRPr lang="zh-CN" altLang="zh-CN" sz="1800" b="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SqQueue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定义环形队列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元素类型是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QUEUE2)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visited[MAXV];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=0;i&lt;G-&gt;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</a:t>
            </a:r>
            <a:endParaRPr lang="en-US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visited[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]=0;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访问标记置初值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  <a:spcBef>
                <a:spcPts val="12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QUEUE2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e,e1;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e.v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=u; 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建立顶点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的队列元素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qu,e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进队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visited[u]=1;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修改顶点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的访问标记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存放最短路径长度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初始时为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0)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07504" y="627534"/>
            <a:ext cx="8642351" cy="486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105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while (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QueueEmpty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队不空循环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int </a:t>
            </a:r>
            <a:r>
              <a:rPr lang="en-US" altLang="zh-CN" sz="1800" b="0" dirty="0" err="1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r>
              <a:rPr lang="en-US" altLang="zh-CN" sz="1800" b="0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=Count(</a:t>
            </a:r>
            <a:r>
              <a:rPr lang="en-US" altLang="zh-CN" sz="1800" b="0" dirty="0" err="1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求队中元素个数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for(int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cnt;i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循环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qu,e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出队元素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u=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e.v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u==v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return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时返回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p=G-&gt;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[u].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的第一个邻接点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while (p!=NULL)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{  int w=p-&gt;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邻接点为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if (visited[w]==0) 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没有访问过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07504" y="1203598"/>
            <a:ext cx="8642351" cy="3662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80000" tIns="108000" bIns="108000">
            <a:spAutoFit/>
          </a:bodyPr>
          <a:lstStyle/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{  e1.v=w;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建立顶点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的队列元素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e1 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(qu,e1);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e1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进队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 visited[w]=1;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修改顶点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的访问标记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p=p-&gt;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的下一个邻接点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b="0" dirty="0" err="1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1800" b="0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++; 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一层的顶点扩展后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增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 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销毁队列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108520" y="771550"/>
            <a:ext cx="140364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2"/>
          <p:cNvGrpSpPr/>
          <p:nvPr/>
        </p:nvGrpSpPr>
        <p:grpSpPr>
          <a:xfrm>
            <a:off x="214286" y="1443607"/>
            <a:ext cx="2671755" cy="2642313"/>
            <a:chOff x="214282" y="2300856"/>
            <a:chExt cx="2671755" cy="2642312"/>
          </a:xfrm>
        </p:grpSpPr>
        <p:sp>
          <p:nvSpPr>
            <p:cNvPr id="5" name="Text Box 134"/>
            <p:cNvSpPr txBox="1">
              <a:spLocks noChangeArrowheads="1"/>
            </p:cNvSpPr>
            <p:nvPr/>
          </p:nvSpPr>
          <p:spPr bwMode="auto">
            <a:xfrm>
              <a:off x="625443" y="2300856"/>
              <a:ext cx="2260594" cy="3124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0  1  2  3  4  </a:t>
              </a:r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 Box 135"/>
            <p:cNvSpPr txBox="1">
              <a:spLocks noChangeArrowheads="1"/>
            </p:cNvSpPr>
            <p:nvPr/>
          </p:nvSpPr>
          <p:spPr bwMode="auto">
            <a:xfrm>
              <a:off x="214282" y="2693999"/>
              <a:ext cx="433387" cy="22491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0   1    2    3    4   5</a:t>
              </a:r>
              <a:endPara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Rectangle 33"/>
            <p:cNvSpPr>
              <a:spLocks noChangeArrowheads="1"/>
            </p:cNvSpPr>
            <p:nvPr/>
          </p:nvSpPr>
          <p:spPr bwMode="auto">
            <a:xfrm>
              <a:off x="600021" y="2741626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8" name="Rectangle 43"/>
            <p:cNvSpPr>
              <a:spLocks noChangeArrowheads="1"/>
            </p:cNvSpPr>
            <p:nvPr/>
          </p:nvSpPr>
          <p:spPr bwMode="auto">
            <a:xfrm>
              <a:off x="600021" y="3100401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9" name="Rectangle 53"/>
            <p:cNvSpPr>
              <a:spLocks noChangeArrowheads="1"/>
            </p:cNvSpPr>
            <p:nvPr/>
          </p:nvSpPr>
          <p:spPr bwMode="auto">
            <a:xfrm>
              <a:off x="600021" y="3460763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Rectangle 63"/>
            <p:cNvSpPr>
              <a:spLocks noChangeArrowheads="1"/>
            </p:cNvSpPr>
            <p:nvPr/>
          </p:nvSpPr>
          <p:spPr bwMode="auto">
            <a:xfrm>
              <a:off x="600021" y="3821126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Rectangle 73"/>
            <p:cNvSpPr>
              <a:spLocks noChangeArrowheads="1"/>
            </p:cNvSpPr>
            <p:nvPr/>
          </p:nvSpPr>
          <p:spPr bwMode="auto">
            <a:xfrm>
              <a:off x="600021" y="4181488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Rectangle 83"/>
            <p:cNvSpPr>
              <a:spLocks noChangeArrowheads="1"/>
            </p:cNvSpPr>
            <p:nvPr/>
          </p:nvSpPr>
          <p:spPr bwMode="auto">
            <a:xfrm>
              <a:off x="600021" y="4541851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>
              <a:off x="958796" y="2741626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958796" y="3100401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Rectangle 53"/>
            <p:cNvSpPr>
              <a:spLocks noChangeArrowheads="1"/>
            </p:cNvSpPr>
            <p:nvPr/>
          </p:nvSpPr>
          <p:spPr bwMode="auto">
            <a:xfrm>
              <a:off x="958796" y="3460763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Rectangle 63"/>
            <p:cNvSpPr>
              <a:spLocks noChangeArrowheads="1"/>
            </p:cNvSpPr>
            <p:nvPr/>
          </p:nvSpPr>
          <p:spPr bwMode="auto">
            <a:xfrm>
              <a:off x="958796" y="3821126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Rectangle 73"/>
            <p:cNvSpPr>
              <a:spLocks noChangeArrowheads="1"/>
            </p:cNvSpPr>
            <p:nvPr/>
          </p:nvSpPr>
          <p:spPr bwMode="auto">
            <a:xfrm>
              <a:off x="958796" y="4181488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Rectangle 83"/>
            <p:cNvSpPr>
              <a:spLocks noChangeArrowheads="1"/>
            </p:cNvSpPr>
            <p:nvPr/>
          </p:nvSpPr>
          <p:spPr bwMode="auto">
            <a:xfrm>
              <a:off x="958796" y="4541851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Rectangle 33"/>
            <p:cNvSpPr>
              <a:spLocks noChangeArrowheads="1"/>
            </p:cNvSpPr>
            <p:nvPr/>
          </p:nvSpPr>
          <p:spPr bwMode="auto">
            <a:xfrm>
              <a:off x="1315986" y="2741626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Rectangle 43"/>
            <p:cNvSpPr>
              <a:spLocks noChangeArrowheads="1"/>
            </p:cNvSpPr>
            <p:nvPr/>
          </p:nvSpPr>
          <p:spPr bwMode="auto">
            <a:xfrm>
              <a:off x="1315986" y="3100401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Rectangle 53"/>
            <p:cNvSpPr>
              <a:spLocks noChangeArrowheads="1"/>
            </p:cNvSpPr>
            <p:nvPr/>
          </p:nvSpPr>
          <p:spPr bwMode="auto">
            <a:xfrm>
              <a:off x="1315986" y="3460763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Rectangle 63"/>
            <p:cNvSpPr>
              <a:spLocks noChangeArrowheads="1"/>
            </p:cNvSpPr>
            <p:nvPr/>
          </p:nvSpPr>
          <p:spPr bwMode="auto">
            <a:xfrm>
              <a:off x="1315986" y="3821126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Rectangle 73"/>
            <p:cNvSpPr>
              <a:spLocks noChangeArrowheads="1"/>
            </p:cNvSpPr>
            <p:nvPr/>
          </p:nvSpPr>
          <p:spPr bwMode="auto">
            <a:xfrm>
              <a:off x="1315986" y="4181488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Rectangle 83"/>
            <p:cNvSpPr>
              <a:spLocks noChangeArrowheads="1"/>
            </p:cNvSpPr>
            <p:nvPr/>
          </p:nvSpPr>
          <p:spPr bwMode="auto">
            <a:xfrm>
              <a:off x="1315986" y="4541851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Rectangle 33"/>
            <p:cNvSpPr>
              <a:spLocks noChangeArrowheads="1"/>
            </p:cNvSpPr>
            <p:nvPr/>
          </p:nvSpPr>
          <p:spPr bwMode="auto">
            <a:xfrm>
              <a:off x="1674761" y="2741626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Rectangle 43"/>
            <p:cNvSpPr>
              <a:spLocks noChangeArrowheads="1"/>
            </p:cNvSpPr>
            <p:nvPr/>
          </p:nvSpPr>
          <p:spPr bwMode="auto">
            <a:xfrm>
              <a:off x="1674761" y="3100401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Rectangle 53"/>
            <p:cNvSpPr>
              <a:spLocks noChangeArrowheads="1"/>
            </p:cNvSpPr>
            <p:nvPr/>
          </p:nvSpPr>
          <p:spPr bwMode="auto">
            <a:xfrm>
              <a:off x="1674761" y="3460763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Rectangle 63"/>
            <p:cNvSpPr>
              <a:spLocks noChangeArrowheads="1"/>
            </p:cNvSpPr>
            <p:nvPr/>
          </p:nvSpPr>
          <p:spPr bwMode="auto">
            <a:xfrm>
              <a:off x="1674761" y="3821126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Rectangle 73"/>
            <p:cNvSpPr>
              <a:spLocks noChangeArrowheads="1"/>
            </p:cNvSpPr>
            <p:nvPr/>
          </p:nvSpPr>
          <p:spPr bwMode="auto">
            <a:xfrm>
              <a:off x="1674761" y="4181488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Rectangle 83"/>
            <p:cNvSpPr>
              <a:spLocks noChangeArrowheads="1"/>
            </p:cNvSpPr>
            <p:nvPr/>
          </p:nvSpPr>
          <p:spPr bwMode="auto">
            <a:xfrm>
              <a:off x="1674761" y="4541851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2030366" y="2741626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>
              <a:off x="2030366" y="3100401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Rectangle 53"/>
            <p:cNvSpPr>
              <a:spLocks noChangeArrowheads="1"/>
            </p:cNvSpPr>
            <p:nvPr/>
          </p:nvSpPr>
          <p:spPr bwMode="auto">
            <a:xfrm>
              <a:off x="2030366" y="3460763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Rectangle 63"/>
            <p:cNvSpPr>
              <a:spLocks noChangeArrowheads="1"/>
            </p:cNvSpPr>
            <p:nvPr/>
          </p:nvSpPr>
          <p:spPr bwMode="auto">
            <a:xfrm>
              <a:off x="2030366" y="3821126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Rectangle 73"/>
            <p:cNvSpPr>
              <a:spLocks noChangeArrowheads="1"/>
            </p:cNvSpPr>
            <p:nvPr/>
          </p:nvSpPr>
          <p:spPr bwMode="auto">
            <a:xfrm>
              <a:off x="2030366" y="4181488"/>
              <a:ext cx="358775" cy="358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Rectangle 83"/>
            <p:cNvSpPr>
              <a:spLocks noChangeArrowheads="1"/>
            </p:cNvSpPr>
            <p:nvPr/>
          </p:nvSpPr>
          <p:spPr bwMode="auto">
            <a:xfrm>
              <a:off x="2030366" y="4541851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2389141" y="2741626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Rectangle 43"/>
            <p:cNvSpPr>
              <a:spLocks noChangeArrowheads="1"/>
            </p:cNvSpPr>
            <p:nvPr/>
          </p:nvSpPr>
          <p:spPr bwMode="auto">
            <a:xfrm>
              <a:off x="2389141" y="3100401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Rectangle 53"/>
            <p:cNvSpPr>
              <a:spLocks noChangeArrowheads="1"/>
            </p:cNvSpPr>
            <p:nvPr/>
          </p:nvSpPr>
          <p:spPr bwMode="auto">
            <a:xfrm>
              <a:off x="2389141" y="3460763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Rectangle 63"/>
            <p:cNvSpPr>
              <a:spLocks noChangeArrowheads="1"/>
            </p:cNvSpPr>
            <p:nvPr/>
          </p:nvSpPr>
          <p:spPr bwMode="auto">
            <a:xfrm>
              <a:off x="2389141" y="3821126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Rectangle 73"/>
            <p:cNvSpPr>
              <a:spLocks noChangeArrowheads="1"/>
            </p:cNvSpPr>
            <p:nvPr/>
          </p:nvSpPr>
          <p:spPr bwMode="auto">
            <a:xfrm>
              <a:off x="2389141" y="4181488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Rectangle 83"/>
            <p:cNvSpPr>
              <a:spLocks noChangeArrowheads="1"/>
            </p:cNvSpPr>
            <p:nvPr/>
          </p:nvSpPr>
          <p:spPr bwMode="auto">
            <a:xfrm>
              <a:off x="2389141" y="4541851"/>
              <a:ext cx="358775" cy="358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1800" b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Text Box 184"/>
            <p:cNvSpPr txBox="1">
              <a:spLocks noChangeArrowheads="1"/>
            </p:cNvSpPr>
            <p:nvPr/>
          </p:nvSpPr>
          <p:spPr bwMode="auto">
            <a:xfrm>
              <a:off x="1001663" y="3122622"/>
              <a:ext cx="287337" cy="245745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●</a:t>
              </a:r>
              <a:endPara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Text Box 184"/>
            <p:cNvSpPr txBox="1">
              <a:spLocks noChangeArrowheads="1"/>
            </p:cNvSpPr>
            <p:nvPr/>
          </p:nvSpPr>
          <p:spPr bwMode="auto">
            <a:xfrm>
              <a:off x="2065296" y="4197377"/>
              <a:ext cx="287337" cy="245745"/>
            </a:xfrm>
            <a:prstGeom prst="rect">
              <a:avLst/>
            </a:prstGeom>
            <a:solidFill>
              <a:schemeClr val="bg1"/>
            </a:solidFill>
            <a:ln w="38100" algn="ctr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●</a:t>
              </a:r>
              <a:endPara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119"/>
          <p:cNvGrpSpPr/>
          <p:nvPr/>
        </p:nvGrpSpPr>
        <p:grpSpPr>
          <a:xfrm>
            <a:off x="4357688" y="1181392"/>
            <a:ext cx="3786215" cy="3789772"/>
            <a:chOff x="4357686" y="2038641"/>
            <a:chExt cx="3786214" cy="3789773"/>
          </a:xfrm>
        </p:grpSpPr>
        <p:sp>
          <p:nvSpPr>
            <p:cNvPr id="64" name="矩形 63"/>
            <p:cNvSpPr/>
            <p:nvPr/>
          </p:nvSpPr>
          <p:spPr bwMode="auto">
            <a:xfrm>
              <a:off x="5168904" y="2038641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7686" y="2206917"/>
              <a:ext cx="714380" cy="196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(0,0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5929322" y="3538839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(1,2</a:t>
              </a:r>
              <a:r>
                <a: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6500826" y="3538839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7143768" y="3538839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(2,1</a:t>
              </a:r>
              <a:r>
                <a: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7715272" y="3538839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86" name="直接箭头连接符 85"/>
            <p:cNvCxnSpPr/>
            <p:nvPr/>
          </p:nvCxnSpPr>
          <p:spPr>
            <a:xfrm>
              <a:off x="6715140" y="3719815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 bwMode="auto">
            <a:xfrm>
              <a:off x="5168904" y="3395963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6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357686" y="3564240"/>
              <a:ext cx="714380" cy="196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(1,1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91" name="直接箭头连接符 90"/>
            <p:cNvCxnSpPr/>
            <p:nvPr/>
          </p:nvCxnSpPr>
          <p:spPr>
            <a:xfrm>
              <a:off x="5357818" y="3732515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/>
            <p:cNvSpPr/>
            <p:nvPr/>
          </p:nvSpPr>
          <p:spPr bwMode="auto">
            <a:xfrm>
              <a:off x="5929322" y="4181781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(1,1</a:t>
              </a:r>
              <a:r>
                <a: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6500826" y="4181781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7143768" y="4181781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(1,3</a:t>
              </a:r>
              <a:r>
                <a: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7715272" y="4181781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96" name="直接箭头连接符 95"/>
            <p:cNvCxnSpPr/>
            <p:nvPr/>
          </p:nvCxnSpPr>
          <p:spPr>
            <a:xfrm>
              <a:off x="6715140" y="4362757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矩形 97"/>
            <p:cNvSpPr/>
            <p:nvPr/>
          </p:nvSpPr>
          <p:spPr bwMode="auto">
            <a:xfrm>
              <a:off x="5168904" y="4038905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6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357686" y="4207181"/>
              <a:ext cx="714380" cy="196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(1,2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00" name="直接箭头连接符 99"/>
            <p:cNvCxnSpPr/>
            <p:nvPr/>
          </p:nvCxnSpPr>
          <p:spPr>
            <a:xfrm>
              <a:off x="5357818" y="4375457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 102"/>
            <p:cNvSpPr/>
            <p:nvPr/>
          </p:nvSpPr>
          <p:spPr bwMode="auto">
            <a:xfrm>
              <a:off x="5929322" y="4824723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(1,2</a:t>
              </a:r>
              <a:r>
                <a: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6500826" y="4824723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5168904" y="4681847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6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357686" y="4850124"/>
              <a:ext cx="714380" cy="196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(1,3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09" name="直接箭头连接符 108"/>
            <p:cNvCxnSpPr/>
            <p:nvPr/>
          </p:nvCxnSpPr>
          <p:spPr>
            <a:xfrm>
              <a:off x="5357818" y="5018399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286381" y="2824460"/>
              <a:ext cx="1285884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+mn-ea"/>
                  <a:ea typeface="+mn-ea"/>
                  <a:cs typeface="Consolas" panose="020B0609020204030204" pitchFamily="49" charset="0"/>
                  <a:sym typeface="Symbol" panose="05050102010706020507"/>
                </a:rPr>
                <a:t>……</a:t>
              </a:r>
              <a:endParaRPr lang="zh-CN" altLang="en-US" sz="1600" dirty="0">
                <a:latin typeface="+mn-ea"/>
                <a:ea typeface="+mn-ea"/>
                <a:cs typeface="Consolas" panose="020B0609020204030204" pitchFamily="49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29256" y="5539104"/>
              <a:ext cx="1285884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+mj-ea"/>
                  <a:ea typeface="+mj-ea"/>
                  <a:cs typeface="Consolas" panose="020B0609020204030204" pitchFamily="49" charset="0"/>
                  <a:sym typeface="Symbol" panose="05050102010706020507"/>
                </a:rPr>
                <a:t>……</a:t>
              </a:r>
              <a:endParaRPr lang="zh-CN" altLang="en-US" sz="1600" dirty="0"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425336" y="792693"/>
            <a:ext cx="3071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创建迷宫问题的邻接表：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6" name="直接箭头连接符 115"/>
          <p:cNvCxnSpPr/>
          <p:nvPr/>
        </p:nvCxnSpPr>
        <p:spPr>
          <a:xfrm rot="10800000">
            <a:off x="1170735" y="2462218"/>
            <a:ext cx="3174255" cy="398665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右箭头 116"/>
          <p:cNvSpPr/>
          <p:nvPr/>
        </p:nvSpPr>
        <p:spPr>
          <a:xfrm>
            <a:off x="3000366" y="3000378"/>
            <a:ext cx="785819" cy="28575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4" name="Text Box 16"/>
          <p:cNvSpPr txBox="1">
            <a:spLocks noChangeArrowheads="1"/>
          </p:cNvSpPr>
          <p:nvPr/>
        </p:nvSpPr>
        <p:spPr bwMode="auto">
          <a:xfrm>
            <a:off x="109272" y="53303"/>
            <a:ext cx="4199391" cy="414020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3. 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图遍历方法求解迷宫问题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26" y="412371"/>
            <a:ext cx="2226531" cy="214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8"/>
          <p:cNvGrpSpPr/>
          <p:nvPr/>
        </p:nvGrpSpPr>
        <p:grpSpPr>
          <a:xfrm>
            <a:off x="2555776" y="630866"/>
            <a:ext cx="3786215" cy="595398"/>
            <a:chOff x="2071670" y="500042"/>
            <a:chExt cx="3786214" cy="642942"/>
          </a:xfrm>
        </p:grpSpPr>
        <p:sp>
          <p:nvSpPr>
            <p:cNvPr id="10" name="矩形 9"/>
            <p:cNvSpPr/>
            <p:nvPr/>
          </p:nvSpPr>
          <p:spPr bwMode="auto">
            <a:xfrm>
              <a:off x="3643306" y="64291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(1,2)</a:t>
              </a:r>
              <a:endPara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214810" y="64291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4857752" y="642918"/>
              <a:ext cx="571504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(2,1</a:t>
              </a:r>
              <a:r>
                <a:rPr lang="en-US" altLang="zh-CN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429256" y="642918"/>
              <a:ext cx="428628" cy="357190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4429124" y="823894"/>
              <a:ext cx="4286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 bwMode="auto">
            <a:xfrm>
              <a:off x="2882888" y="500042"/>
              <a:ext cx="428628" cy="642942"/>
            </a:xfrm>
            <a:prstGeom prst="rect">
              <a:avLst/>
            </a:prstGeom>
            <a:ln>
              <a:headEnd type="stealth" w="med" len="lg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18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71670" y="692331"/>
              <a:ext cx="714380" cy="2386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(1,1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3071802" y="836594"/>
              <a:ext cx="57150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2714615" y="3320012"/>
            <a:ext cx="4643471" cy="13912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struct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VNode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[M+2][N+2];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 </a:t>
            </a:r>
            <a:r>
              <a:rPr lang="en-US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  </a:t>
            </a:r>
            <a:r>
              <a:rPr 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迷宫图的邻接表类型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" name="组合 44"/>
          <p:cNvGrpSpPr/>
          <p:nvPr/>
        </p:nvGrpSpPr>
        <p:grpSpPr>
          <a:xfrm>
            <a:off x="5204511" y="1129443"/>
            <a:ext cx="3571900" cy="1957768"/>
            <a:chOff x="4704444" y="1809930"/>
            <a:chExt cx="3571900" cy="1957769"/>
          </a:xfrm>
        </p:grpSpPr>
        <p:sp>
          <p:nvSpPr>
            <p:cNvPr id="36" name="TextBox 35"/>
            <p:cNvSpPr txBox="1"/>
            <p:nvPr/>
          </p:nvSpPr>
          <p:spPr>
            <a:xfrm>
              <a:off x="4704444" y="2376413"/>
              <a:ext cx="3571900" cy="139128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typedef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struct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ANode</a:t>
              </a:r>
              <a:endPara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{  int </a:t>
              </a:r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 j;</a:t>
              </a:r>
              <a:endPara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struct </a:t>
              </a:r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ANode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*</a:t>
              </a:r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nextarc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;</a:t>
              </a:r>
              <a:endPara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}  </a:t>
              </a:r>
              <a:r>
                <a:rPr lang="en-US" sz="1800" dirty="0" err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ArcNode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;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2" name="直接箭头连接符 41"/>
            <p:cNvCxnSpPr>
              <a:stCxn id="36" idx="0"/>
            </p:cNvCxnSpPr>
            <p:nvPr/>
          </p:nvCxnSpPr>
          <p:spPr>
            <a:xfrm flipH="1" flipV="1">
              <a:off x="5893603" y="1809930"/>
              <a:ext cx="596791" cy="566483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45"/>
          <p:cNvGrpSpPr/>
          <p:nvPr/>
        </p:nvGrpSpPr>
        <p:grpSpPr>
          <a:xfrm>
            <a:off x="869641" y="1154449"/>
            <a:ext cx="3071835" cy="1943153"/>
            <a:chOff x="392875" y="1864970"/>
            <a:chExt cx="3071834" cy="1978154"/>
          </a:xfrm>
        </p:grpSpPr>
        <p:sp>
          <p:nvSpPr>
            <p:cNvPr id="38" name="TextBox 37"/>
            <p:cNvSpPr txBox="1"/>
            <p:nvPr/>
          </p:nvSpPr>
          <p:spPr>
            <a:xfrm>
              <a:off x="392875" y="2426778"/>
              <a:ext cx="3071834" cy="14163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typedef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struct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Vnode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</a:t>
              </a:r>
              <a:endPara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{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</a:t>
              </a:r>
              <a:r>
                <a:rPr lang="en-US" sz="1800" dirty="0" err="1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ArcNode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*</a:t>
              </a:r>
              <a:r>
                <a:rPr lang="en-US" sz="18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firstarc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;</a:t>
              </a:r>
              <a:endPara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}  </a:t>
              </a:r>
              <a:r>
                <a:rPr lang="en-US" sz="1800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VNode</a:t>
              </a:r>
              <a:r>
                <a:rPr 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;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V="1">
              <a:off x="2079009" y="1864970"/>
              <a:ext cx="714380" cy="468987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03964" y="122009"/>
            <a:ext cx="171451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邻接表设计：</a:t>
            </a:r>
            <a:endParaRPr lang="zh-CN" altLang="en-US" sz="20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539552" y="699542"/>
            <a:ext cx="7791400" cy="4335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52000" tIns="216000" rIns="180000" bIns="108000"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AdjGraph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*G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6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v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 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ArcNode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*p; int w;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visited[v]=1; 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置已访问标记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6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16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("%d  "</a:t>
            </a:r>
            <a:r>
              <a:rPr lang="zh-CN" altLang="en-US" sz="16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6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v); 	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输出被访问顶点的编号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p=G-&gt;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adjlist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[v].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firstarc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指向顶点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的第一条边的边头结点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while (p!=NULL) 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w=p-&gt;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adjvex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(visited[w]==0) 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(G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6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   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顶点未访问，递归访问它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p=p-&gt;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nextarc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//p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指向顶点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的下一条边的边头结点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3059832" y="4515966"/>
            <a:ext cx="4681537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该算法的时间复杂度为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79512" y="67734"/>
            <a:ext cx="3000396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采用邻接表的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750" y="710028"/>
            <a:ext cx="4286280" cy="206248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或者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入口作为初始顶点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结束条件为找到出口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改为二维数组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38" y="66712"/>
            <a:ext cx="192882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1604" y="2875645"/>
            <a:ext cx="30003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具体算法请你实现！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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8750" y="3363838"/>
            <a:ext cx="7429552" cy="1651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以上是从邻接表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+DFS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或者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的角度讨论求解迷宫问题的思路，实际上</a:t>
            </a:r>
            <a:r>
              <a:rPr lang="zh-CN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没有必要真的创建对应的邻接表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，迷宫数组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mg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本身就是一种图存储结构，每个可走方块对应一个顶点，两个相邻的可走方块构成图中一条边。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933" y="3748239"/>
            <a:ext cx="1021253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711" y="721028"/>
            <a:ext cx="3085591" cy="2282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48575" y="29109"/>
            <a:ext cx="4286280" cy="361950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4.DFS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和</a:t>
            </a:r>
            <a:r>
              <a:rPr lang="en-US" altLang="zh-CN" sz="2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BFS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求解路径上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差别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218685" y="1583979"/>
            <a:ext cx="649288" cy="647700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6" name="Freeform 5"/>
          <p:cNvSpPr/>
          <p:nvPr/>
        </p:nvSpPr>
        <p:spPr bwMode="auto">
          <a:xfrm>
            <a:off x="985201" y="2593633"/>
            <a:ext cx="842963" cy="784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494"/>
              </a:cxn>
            </a:cxnLst>
            <a:rect l="0" t="0" r="r" b="b"/>
            <a:pathLst>
              <a:path w="531" h="494">
                <a:moveTo>
                  <a:pt x="0" y="0"/>
                </a:moveTo>
                <a:lnTo>
                  <a:pt x="531" y="494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7" name="Freeform 6"/>
          <p:cNvSpPr/>
          <p:nvPr/>
        </p:nvSpPr>
        <p:spPr bwMode="auto">
          <a:xfrm>
            <a:off x="1015362" y="1637953"/>
            <a:ext cx="654051" cy="636588"/>
          </a:xfrm>
          <a:custGeom>
            <a:avLst/>
            <a:gdLst/>
            <a:ahLst/>
            <a:cxnLst>
              <a:cxn ang="0">
                <a:pos x="412" y="0"/>
              </a:cxn>
              <a:cxn ang="0">
                <a:pos x="0" y="401"/>
              </a:cxn>
            </a:cxnLst>
            <a:rect l="0" t="0" r="r" b="b"/>
            <a:pathLst>
              <a:path w="412" h="401">
                <a:moveTo>
                  <a:pt x="412" y="0"/>
                </a:moveTo>
                <a:lnTo>
                  <a:pt x="0" y="401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1139189" y="2520603"/>
            <a:ext cx="576263" cy="0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1978972" y="2736506"/>
            <a:ext cx="0" cy="503239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2218689" y="2449165"/>
            <a:ext cx="576263" cy="0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642427" y="1296642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1642427" y="2233267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62927" y="2231681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715452" y="3241330"/>
            <a:ext cx="576263" cy="503239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2723515" y="2160242"/>
            <a:ext cx="576263" cy="50323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491882" y="1041747"/>
            <a:ext cx="5072099" cy="3060013"/>
            <a:chOff x="3428992" y="1583433"/>
            <a:chExt cx="5072098" cy="3060013"/>
          </a:xfrm>
        </p:grpSpPr>
        <p:sp>
          <p:nvSpPr>
            <p:cNvPr id="33" name="椭圆 32"/>
            <p:cNvSpPr/>
            <p:nvPr/>
          </p:nvSpPr>
          <p:spPr bwMode="auto">
            <a:xfrm>
              <a:off x="5143504" y="1583433"/>
              <a:ext cx="3357586" cy="28575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 sz="18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5981886" y="2282820"/>
              <a:ext cx="1714512" cy="1500198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 sz="18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6553390" y="2782886"/>
              <a:ext cx="576263" cy="503238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5691375" y="2782886"/>
              <a:ext cx="576263" cy="50323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Oval 14"/>
            <p:cNvSpPr>
              <a:spLocks noChangeArrowheads="1"/>
            </p:cNvSpPr>
            <p:nvPr/>
          </p:nvSpPr>
          <p:spPr bwMode="auto">
            <a:xfrm>
              <a:off x="7405887" y="2779714"/>
              <a:ext cx="576263" cy="50323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6553390" y="4140208"/>
              <a:ext cx="576263" cy="50323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5" name="直接箭头连接符 24"/>
            <p:cNvCxnSpPr>
              <a:stCxn id="16" idx="6"/>
              <a:endCxn id="21" idx="2"/>
            </p:cNvCxnSpPr>
            <p:nvPr/>
          </p:nvCxnSpPr>
          <p:spPr bwMode="auto">
            <a:xfrm flipV="1">
              <a:off x="7129653" y="3031333"/>
              <a:ext cx="276234" cy="317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直接箭头连接符 26"/>
            <p:cNvCxnSpPr>
              <a:stCxn id="16" idx="2"/>
              <a:endCxn id="17" idx="6"/>
            </p:cNvCxnSpPr>
            <p:nvPr/>
          </p:nvCxnSpPr>
          <p:spPr bwMode="auto">
            <a:xfrm rot="10800000">
              <a:off x="6267638" y="3034505"/>
              <a:ext cx="285752" cy="158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直接箭头连接符 28"/>
            <p:cNvCxnSpPr>
              <a:stCxn id="17" idx="4"/>
              <a:endCxn id="22" idx="1"/>
            </p:cNvCxnSpPr>
            <p:nvPr/>
          </p:nvCxnSpPr>
          <p:spPr bwMode="auto">
            <a:xfrm rot="16200000" flipH="1">
              <a:off x="5844754" y="3420876"/>
              <a:ext cx="927781" cy="65827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直接箭头连接符 30"/>
            <p:cNvCxnSpPr>
              <a:stCxn id="21" idx="4"/>
              <a:endCxn id="22" idx="7"/>
            </p:cNvCxnSpPr>
            <p:nvPr/>
          </p:nvCxnSpPr>
          <p:spPr bwMode="auto">
            <a:xfrm rot="5400000">
              <a:off x="6904164" y="3424049"/>
              <a:ext cx="930953" cy="64875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2" name="Oval 14"/>
            <p:cNvSpPr>
              <a:spLocks noChangeArrowheads="1"/>
            </p:cNvSpPr>
            <p:nvPr/>
          </p:nvSpPr>
          <p:spPr bwMode="auto">
            <a:xfrm>
              <a:off x="7890960" y="3568704"/>
              <a:ext cx="576263" cy="50323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5" name="直接箭头连接符 34"/>
            <p:cNvCxnSpPr>
              <a:stCxn id="21" idx="5"/>
              <a:endCxn id="32" idx="0"/>
            </p:cNvCxnSpPr>
            <p:nvPr/>
          </p:nvCxnSpPr>
          <p:spPr bwMode="auto">
            <a:xfrm rot="16200000" flipH="1">
              <a:off x="7858701" y="3248312"/>
              <a:ext cx="359449" cy="2813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直接箭头连接符 36"/>
            <p:cNvCxnSpPr>
              <a:stCxn id="22" idx="6"/>
              <a:endCxn id="32" idx="3"/>
            </p:cNvCxnSpPr>
            <p:nvPr/>
          </p:nvCxnSpPr>
          <p:spPr bwMode="auto">
            <a:xfrm flipV="1">
              <a:off x="7129653" y="3998245"/>
              <a:ext cx="845699" cy="39358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3428992" y="2139728"/>
              <a:ext cx="1571636" cy="75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以</a:t>
              </a:r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r>
                <a:rPr lang="zh-CN" altLang="en-US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→</a:t>
              </a:r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</a:t>
              </a:r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的最短路径构成分层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右箭头 38"/>
            <p:cNvSpPr/>
            <p:nvPr/>
          </p:nvSpPr>
          <p:spPr bwMode="auto">
            <a:xfrm>
              <a:off x="3428992" y="2857496"/>
              <a:ext cx="1571636" cy="35719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kumimoji="0" lang="zh-CN" altLang="en-US" sz="18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777503" y="2887312"/>
            <a:ext cx="928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起点</a:t>
            </a:r>
            <a:endParaRPr lang="zh-CN" altLang="en-US" sz="20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>
            <a:stCxn id="36" idx="0"/>
            <a:endCxn id="15" idx="4"/>
          </p:cNvCxnSpPr>
          <p:nvPr/>
        </p:nvCxnSpPr>
        <p:spPr>
          <a:xfrm flipH="1" flipV="1">
            <a:off x="3011979" y="2663794"/>
            <a:ext cx="230505" cy="223520"/>
          </a:xfrm>
          <a:prstGeom prst="straightConnector1">
            <a:avLst/>
          </a:prstGeom>
          <a:ln w="28575">
            <a:solidFill>
              <a:srgbClr val="33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50"/>
          <p:cNvGrpSpPr/>
          <p:nvPr/>
        </p:nvGrpSpPr>
        <p:grpSpPr>
          <a:xfrm>
            <a:off x="5849336" y="4530388"/>
            <a:ext cx="2643207" cy="312420"/>
            <a:chOff x="5786446" y="5072074"/>
            <a:chExt cx="2643206" cy="312420"/>
          </a:xfrm>
        </p:grpSpPr>
        <p:sp>
          <p:nvSpPr>
            <p:cNvPr id="40" name="TextBox 39"/>
            <p:cNvSpPr txBox="1"/>
            <p:nvPr/>
          </p:nvSpPr>
          <p:spPr>
            <a:xfrm>
              <a:off x="6429389" y="5072074"/>
              <a:ext cx="2000263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表示相邻的边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 flipV="1">
              <a:off x="5786446" y="5275276"/>
              <a:ext cx="642942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2745507"/>
            <a:ext cx="2429842" cy="2246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 bwMode="auto">
          <a:xfrm>
            <a:off x="4357687" y="753371"/>
            <a:ext cx="3357587" cy="240170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5196068" y="996945"/>
            <a:ext cx="1714512" cy="15001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44537" y="129067"/>
            <a:ext cx="5857916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深度优先遍历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可能找到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4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的一条路径：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604460" y="1184782"/>
            <a:ext cx="649288" cy="647700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 dirty="0"/>
          </a:p>
        </p:txBody>
      </p:sp>
      <p:sp>
        <p:nvSpPr>
          <p:cNvPr id="6" name="Freeform 5"/>
          <p:cNvSpPr/>
          <p:nvPr/>
        </p:nvSpPr>
        <p:spPr bwMode="auto">
          <a:xfrm>
            <a:off x="1375744" y="2122997"/>
            <a:ext cx="842963" cy="784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494"/>
              </a:cxn>
            </a:cxnLst>
            <a:rect l="0" t="0" r="r" b="b"/>
            <a:pathLst>
              <a:path w="531" h="494">
                <a:moveTo>
                  <a:pt x="0" y="0"/>
                </a:moveTo>
                <a:lnTo>
                  <a:pt x="531" y="494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7" name="Freeform 6"/>
          <p:cNvSpPr/>
          <p:nvPr/>
        </p:nvSpPr>
        <p:spPr bwMode="auto">
          <a:xfrm>
            <a:off x="1431471" y="1141517"/>
            <a:ext cx="654051" cy="636588"/>
          </a:xfrm>
          <a:custGeom>
            <a:avLst/>
            <a:gdLst/>
            <a:ahLst/>
            <a:cxnLst>
              <a:cxn ang="0">
                <a:pos x="412" y="0"/>
              </a:cxn>
              <a:cxn ang="0">
                <a:pos x="0" y="401"/>
              </a:cxn>
            </a:cxnLst>
            <a:rect l="0" t="0" r="r" b="b"/>
            <a:pathLst>
              <a:path w="412" h="401">
                <a:moveTo>
                  <a:pt x="412" y="0"/>
                </a:moveTo>
                <a:lnTo>
                  <a:pt x="0" y="401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1529732" y="2049967"/>
            <a:ext cx="576263" cy="0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321890" y="2265870"/>
            <a:ext cx="0" cy="503239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2609232" y="1978529"/>
            <a:ext cx="576263" cy="0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032970" y="826006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032970" y="1762631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953470" y="1761045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105995" y="2770694"/>
            <a:ext cx="576263" cy="50323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114058" y="1689606"/>
            <a:ext cx="576263" cy="50323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5767576" y="1497010"/>
            <a:ext cx="576263" cy="50323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905561" y="1497010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Oval 14"/>
          <p:cNvSpPr>
            <a:spLocks noChangeArrowheads="1"/>
          </p:cNvSpPr>
          <p:nvPr/>
        </p:nvSpPr>
        <p:spPr bwMode="auto">
          <a:xfrm>
            <a:off x="6620073" y="1493838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5767576" y="2854333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25" name="直接箭头连接符 24"/>
          <p:cNvCxnSpPr>
            <a:stCxn id="16" idx="6"/>
            <a:endCxn id="21" idx="2"/>
          </p:cNvCxnSpPr>
          <p:nvPr/>
        </p:nvCxnSpPr>
        <p:spPr bwMode="auto">
          <a:xfrm flipV="1">
            <a:off x="6343837" y="1745456"/>
            <a:ext cx="276235" cy="31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直接箭头连接符 26"/>
          <p:cNvCxnSpPr>
            <a:stCxn id="16" idx="2"/>
            <a:endCxn id="17" idx="6"/>
          </p:cNvCxnSpPr>
          <p:nvPr/>
        </p:nvCxnSpPr>
        <p:spPr bwMode="auto">
          <a:xfrm rot="10800000">
            <a:off x="5481820" y="1748628"/>
            <a:ext cx="285752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直接箭头连接符 28"/>
          <p:cNvCxnSpPr>
            <a:stCxn id="17" idx="4"/>
            <a:endCxn id="22" idx="1"/>
          </p:cNvCxnSpPr>
          <p:nvPr/>
        </p:nvCxnSpPr>
        <p:spPr bwMode="auto">
          <a:xfrm rot="16200000" flipH="1">
            <a:off x="5058940" y="2135001"/>
            <a:ext cx="927781" cy="6582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直接箭头连接符 30"/>
          <p:cNvCxnSpPr>
            <a:stCxn id="21" idx="4"/>
            <a:endCxn id="22" idx="7"/>
          </p:cNvCxnSpPr>
          <p:nvPr/>
        </p:nvCxnSpPr>
        <p:spPr bwMode="auto">
          <a:xfrm rot="5400000">
            <a:off x="6118351" y="2138174"/>
            <a:ext cx="930953" cy="64875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Oval 14"/>
          <p:cNvSpPr>
            <a:spLocks noChangeArrowheads="1"/>
          </p:cNvSpPr>
          <p:nvPr/>
        </p:nvSpPr>
        <p:spPr bwMode="auto">
          <a:xfrm>
            <a:off x="7105147" y="2282829"/>
            <a:ext cx="576263" cy="50323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35" name="直接箭头连接符 34"/>
          <p:cNvCxnSpPr>
            <a:stCxn id="21" idx="5"/>
            <a:endCxn id="32" idx="0"/>
          </p:cNvCxnSpPr>
          <p:nvPr/>
        </p:nvCxnSpPr>
        <p:spPr bwMode="auto">
          <a:xfrm rot="16200000" flipH="1">
            <a:off x="7072887" y="1962437"/>
            <a:ext cx="359449" cy="2813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直接箭头连接符 36"/>
          <p:cNvCxnSpPr>
            <a:stCxn id="22" idx="6"/>
            <a:endCxn id="32" idx="3"/>
          </p:cNvCxnSpPr>
          <p:nvPr/>
        </p:nvCxnSpPr>
        <p:spPr bwMode="auto">
          <a:xfrm flipV="1">
            <a:off x="6343839" y="2712370"/>
            <a:ext cx="845699" cy="39358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81994" y="3716735"/>
            <a:ext cx="40005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路径：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 1  2  4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42"/>
          <p:cNvGrpSpPr/>
          <p:nvPr/>
        </p:nvGrpSpPr>
        <p:grpSpPr>
          <a:xfrm>
            <a:off x="4643439" y="2857504"/>
            <a:ext cx="4214843" cy="1098239"/>
            <a:chOff x="4643438" y="3714752"/>
            <a:chExt cx="4214842" cy="1098238"/>
          </a:xfrm>
        </p:grpSpPr>
        <p:sp>
          <p:nvSpPr>
            <p:cNvPr id="34" name="TextBox 33"/>
            <p:cNvSpPr txBox="1"/>
            <p:nvPr/>
          </p:nvSpPr>
          <p:spPr>
            <a:xfrm>
              <a:off x="4643438" y="4500570"/>
              <a:ext cx="421484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路径上的顶点可能在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同一层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箭头连接符 39"/>
            <p:cNvCxnSpPr>
              <a:endCxn id="22" idx="4"/>
            </p:cNvCxnSpPr>
            <p:nvPr/>
          </p:nvCxnSpPr>
          <p:spPr bwMode="auto">
            <a:xfrm rot="16200000" flipV="1">
              <a:off x="5992513" y="4278009"/>
              <a:ext cx="285752" cy="15937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 bwMode="auto">
            <a:xfrm rot="5400000" flipH="1" flipV="1">
              <a:off x="6750859" y="3964785"/>
              <a:ext cx="857256" cy="35719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99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组合 40"/>
          <p:cNvGrpSpPr/>
          <p:nvPr/>
        </p:nvGrpSpPr>
        <p:grpSpPr>
          <a:xfrm>
            <a:off x="5500695" y="4071951"/>
            <a:ext cx="2428892" cy="765813"/>
            <a:chOff x="5500694" y="4929198"/>
            <a:chExt cx="2428892" cy="765813"/>
          </a:xfrm>
        </p:grpSpPr>
        <p:sp>
          <p:nvSpPr>
            <p:cNvPr id="36" name="下箭头 35"/>
            <p:cNvSpPr/>
            <p:nvPr/>
          </p:nvSpPr>
          <p:spPr>
            <a:xfrm>
              <a:off x="6429388" y="4929198"/>
              <a:ext cx="142876" cy="357190"/>
            </a:xfrm>
            <a:prstGeom prst="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00694" y="5357826"/>
              <a:ext cx="242889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不一定是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最短路径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32" grpId="0" animBg="1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 bwMode="auto">
          <a:xfrm>
            <a:off x="4621235" y="752997"/>
            <a:ext cx="3357587" cy="265071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5459615" y="1245585"/>
            <a:ext cx="1714512" cy="150019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 sz="1800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2472315" y="1243128"/>
            <a:ext cx="649288" cy="647700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5" name="Freeform 5"/>
          <p:cNvSpPr/>
          <p:nvPr/>
        </p:nvSpPr>
        <p:spPr bwMode="auto">
          <a:xfrm>
            <a:off x="1238830" y="2252781"/>
            <a:ext cx="842963" cy="784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1" y="494"/>
              </a:cxn>
            </a:cxnLst>
            <a:rect l="0" t="0" r="r" b="b"/>
            <a:pathLst>
              <a:path w="531" h="494">
                <a:moveTo>
                  <a:pt x="0" y="0"/>
                </a:moveTo>
                <a:lnTo>
                  <a:pt x="531" y="494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6" name="Freeform 6"/>
          <p:cNvSpPr/>
          <p:nvPr/>
        </p:nvSpPr>
        <p:spPr bwMode="auto">
          <a:xfrm>
            <a:off x="1268991" y="1297103"/>
            <a:ext cx="654051" cy="636588"/>
          </a:xfrm>
          <a:custGeom>
            <a:avLst/>
            <a:gdLst/>
            <a:ahLst/>
            <a:cxnLst>
              <a:cxn ang="0">
                <a:pos x="412" y="0"/>
              </a:cxn>
              <a:cxn ang="0">
                <a:pos x="0" y="401"/>
              </a:cxn>
            </a:cxnLst>
            <a:rect l="0" t="0" r="r" b="b"/>
            <a:pathLst>
              <a:path w="412" h="401">
                <a:moveTo>
                  <a:pt x="412" y="0"/>
                </a:moveTo>
                <a:lnTo>
                  <a:pt x="0" y="401"/>
                </a:ln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392819" y="2179753"/>
            <a:ext cx="576263" cy="0"/>
          </a:xfrm>
          <a:prstGeom prst="line">
            <a:avLst/>
          </a:prstGeom>
          <a:noFill/>
          <a:ln w="28575">
            <a:solidFill>
              <a:srgbClr val="9900FF"/>
            </a:solidFill>
            <a:miter lim="800000"/>
          </a:ln>
          <a:effectLst/>
        </p:spPr>
        <p:txBody>
          <a:bodyPr wrap="none"/>
          <a:lstStyle/>
          <a:p>
            <a:endParaRPr lang="zh-CN" altLang="en-US" sz="1800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896056" y="935445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816556" y="1870482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6" name="组合 33"/>
          <p:cNvGrpSpPr/>
          <p:nvPr/>
        </p:nvGrpSpPr>
        <p:grpSpPr>
          <a:xfrm>
            <a:off x="1896056" y="1819391"/>
            <a:ext cx="1657351" cy="1584327"/>
            <a:chOff x="1865286" y="2487616"/>
            <a:chExt cx="1657351" cy="1584326"/>
          </a:xfrm>
        </p:grpSpPr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2154211" y="3063879"/>
              <a:ext cx="0" cy="503238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441549" y="2776541"/>
              <a:ext cx="576263" cy="0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865286" y="2560641"/>
              <a:ext cx="576263" cy="50323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1938311" y="3568704"/>
              <a:ext cx="576263" cy="5032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2946374" y="2487616"/>
              <a:ext cx="576263" cy="503238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031124" y="1745650"/>
            <a:ext cx="576263" cy="50323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5169108" y="1745650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6883620" y="1742478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6031124" y="3102973"/>
            <a:ext cx="576263" cy="50323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9" name="直接箭头连接符 18"/>
          <p:cNvCxnSpPr>
            <a:stCxn id="15" idx="6"/>
            <a:endCxn id="17" idx="2"/>
          </p:cNvCxnSpPr>
          <p:nvPr/>
        </p:nvCxnSpPr>
        <p:spPr bwMode="auto">
          <a:xfrm flipV="1">
            <a:off x="6607383" y="1994096"/>
            <a:ext cx="276235" cy="31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>
            <a:stCxn id="15" idx="2"/>
            <a:endCxn id="16" idx="6"/>
          </p:cNvCxnSpPr>
          <p:nvPr/>
        </p:nvCxnSpPr>
        <p:spPr bwMode="auto">
          <a:xfrm rot="10800000">
            <a:off x="5745367" y="1997268"/>
            <a:ext cx="285752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直接箭头连接符 20"/>
          <p:cNvCxnSpPr>
            <a:stCxn id="16" idx="4"/>
            <a:endCxn id="18" idx="1"/>
          </p:cNvCxnSpPr>
          <p:nvPr/>
        </p:nvCxnSpPr>
        <p:spPr bwMode="auto">
          <a:xfrm>
            <a:off x="5457239" y="2248890"/>
            <a:ext cx="658275" cy="9277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直接箭头连接符 21"/>
          <p:cNvCxnSpPr>
            <a:stCxn id="17" idx="4"/>
            <a:endCxn id="18" idx="7"/>
          </p:cNvCxnSpPr>
          <p:nvPr/>
        </p:nvCxnSpPr>
        <p:spPr bwMode="auto">
          <a:xfrm flipH="1">
            <a:off x="6522992" y="2245718"/>
            <a:ext cx="648759" cy="9309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Oval 14"/>
          <p:cNvSpPr>
            <a:spLocks noChangeArrowheads="1"/>
          </p:cNvSpPr>
          <p:nvPr/>
        </p:nvSpPr>
        <p:spPr bwMode="auto">
          <a:xfrm>
            <a:off x="7368693" y="2531469"/>
            <a:ext cx="576263" cy="50323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24" name="直接箭头连接符 23"/>
          <p:cNvCxnSpPr>
            <a:stCxn id="17" idx="5"/>
            <a:endCxn id="23" idx="0"/>
          </p:cNvCxnSpPr>
          <p:nvPr/>
        </p:nvCxnSpPr>
        <p:spPr bwMode="auto">
          <a:xfrm rot="16200000" flipH="1">
            <a:off x="7336435" y="2211077"/>
            <a:ext cx="359449" cy="2813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直接箭头连接符 24"/>
          <p:cNvCxnSpPr>
            <a:stCxn id="18" idx="6"/>
            <a:endCxn id="23" idx="3"/>
          </p:cNvCxnSpPr>
          <p:nvPr/>
        </p:nvCxnSpPr>
        <p:spPr bwMode="auto">
          <a:xfrm flipV="1">
            <a:off x="6607386" y="2961010"/>
            <a:ext cx="845699" cy="39358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9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93502" y="57255"/>
            <a:ext cx="7572428" cy="33718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广度优先遍历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4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的路径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同一层只能有一个顶点。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5115" y="3832343"/>
            <a:ext cx="335758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逆路径：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 3  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31" name="直接箭头连接符 30"/>
          <p:cNvCxnSpPr/>
          <p:nvPr/>
        </p:nvCxnSpPr>
        <p:spPr bwMode="auto">
          <a:xfrm rot="16200000" flipV="1">
            <a:off x="7247489" y="2251034"/>
            <a:ext cx="360000" cy="288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rot="10800000">
            <a:off x="6538253" y="2117832"/>
            <a:ext cx="360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4406921" y="3799307"/>
            <a:ext cx="378621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路径：每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一层只有一个顶点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7" name="组合 39"/>
          <p:cNvGrpSpPr/>
          <p:nvPr/>
        </p:nvGrpSpPr>
        <p:grpSpPr>
          <a:xfrm>
            <a:off x="5621368" y="4227938"/>
            <a:ext cx="2357455" cy="765813"/>
            <a:chOff x="5357818" y="4929198"/>
            <a:chExt cx="2357454" cy="765813"/>
          </a:xfrm>
        </p:grpSpPr>
        <p:sp>
          <p:nvSpPr>
            <p:cNvPr id="42" name="下箭头 41"/>
            <p:cNvSpPr/>
            <p:nvPr/>
          </p:nvSpPr>
          <p:spPr>
            <a:xfrm>
              <a:off x="6429388" y="4929198"/>
              <a:ext cx="142876" cy="357190"/>
            </a:xfrm>
            <a:prstGeom prst="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57818" y="5357826"/>
              <a:ext cx="235745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一定是</a:t>
              </a:r>
              <a:r>
                <a:rPr lang="zh-CN" altLang="en-US" sz="20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最短路径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5" grpId="0" animBg="1"/>
      <p:bldP spid="23" grpId="0" animBg="1"/>
      <p:bldP spid="29" grpId="0"/>
      <p:bldP spid="3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2" y="1635648"/>
            <a:ext cx="7786743" cy="3088005"/>
          </a:xfrm>
          <a:prstGeom prst="rect">
            <a:avLst/>
          </a:prstGeom>
          <a:solidFill>
            <a:schemeClr val="bg1"/>
          </a:solidFill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44000" tIns="108000" bIns="180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广度优先遍历找到的路径一定是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最短路径，而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深度优先遍历则不一定。</a:t>
            </a:r>
            <a:endParaRPr lang="en-US" altLang="zh-CN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深度优先遍历能找所有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路径，而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广度优先遍历难以实现。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68778"/>
            <a:ext cx="1214447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642925"/>
            <a:ext cx="7715304" cy="77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以路径上经过的边数来衡量路径长度（若不带权图）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70276"/>
            <a:ext cx="8572560" cy="265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【例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8-10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表示一个二维网格，由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列（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≤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）的单元格构成，每个单元格取值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，其中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表示陆地，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表示水，由上下左右相邻的陆地构成一个岛屿。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假设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中恰好有两个不相连的岛屿，设计一个算法</a:t>
            </a:r>
            <a:r>
              <a:rPr lang="zh-CN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求这两个岛屿的最小距离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（从一个岛屿到达另外一个岛屿的路径只能走上下左右相邻单元格，最小距离表示两个岛屿的路径中的最小单元格个数）。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  <a:spcBef>
                <a:spcPts val="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例如，二维网格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的答案是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，一条路径是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(0,1)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→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(0,2)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→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(1,2)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→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(2,2)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，起点和终点不计。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10" name="Rectangle 38"/>
          <p:cNvSpPr>
            <a:spLocks noChangeArrowheads="1"/>
          </p:cNvSpPr>
          <p:nvPr/>
        </p:nvSpPr>
        <p:spPr bwMode="auto">
          <a:xfrm>
            <a:off x="4479635" y="-1014216"/>
            <a:ext cx="184731" cy="3139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1800"/>
          </a:p>
        </p:txBody>
      </p:sp>
      <p:grpSp>
        <p:nvGrpSpPr>
          <p:cNvPr id="2" name="组合 47"/>
          <p:cNvGrpSpPr/>
          <p:nvPr/>
        </p:nvGrpSpPr>
        <p:grpSpPr>
          <a:xfrm>
            <a:off x="2483768" y="2931790"/>
            <a:ext cx="2571768" cy="2036258"/>
            <a:chOff x="2428860" y="3714752"/>
            <a:chExt cx="2571768" cy="2326566"/>
          </a:xfrm>
        </p:grpSpPr>
        <p:sp>
          <p:nvSpPr>
            <p:cNvPr id="3109" name="AutoShape 37"/>
            <p:cNvSpPr>
              <a:spLocks noChangeAspect="1" noChangeArrowheads="1" noTextEdit="1"/>
            </p:cNvSpPr>
            <p:nvPr/>
          </p:nvSpPr>
          <p:spPr bwMode="auto">
            <a:xfrm>
              <a:off x="2428860" y="3714752"/>
              <a:ext cx="2571768" cy="232656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08" name="Rectangle 36"/>
            <p:cNvSpPr>
              <a:spLocks noChangeArrowheads="1"/>
            </p:cNvSpPr>
            <p:nvPr/>
          </p:nvSpPr>
          <p:spPr bwMode="auto">
            <a:xfrm>
              <a:off x="2759597" y="4102513"/>
              <a:ext cx="452768" cy="387761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07" name="Rectangle 35"/>
            <p:cNvSpPr>
              <a:spLocks noChangeArrowheads="1"/>
            </p:cNvSpPr>
            <p:nvPr/>
          </p:nvSpPr>
          <p:spPr bwMode="auto">
            <a:xfrm>
              <a:off x="3208944" y="4102513"/>
              <a:ext cx="451628" cy="387761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3649167" y="4102513"/>
              <a:ext cx="45276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05" name="Rectangle 33"/>
            <p:cNvSpPr>
              <a:spLocks noChangeArrowheads="1"/>
            </p:cNvSpPr>
            <p:nvPr/>
          </p:nvSpPr>
          <p:spPr bwMode="auto">
            <a:xfrm>
              <a:off x="4098513" y="4102513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04" name="Rectangle 32"/>
            <p:cNvSpPr>
              <a:spLocks noChangeArrowheads="1"/>
            </p:cNvSpPr>
            <p:nvPr/>
          </p:nvSpPr>
          <p:spPr bwMode="auto">
            <a:xfrm>
              <a:off x="4539877" y="4102513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03" name="Rectangle 31"/>
            <p:cNvSpPr>
              <a:spLocks noChangeArrowheads="1"/>
            </p:cNvSpPr>
            <p:nvPr/>
          </p:nvSpPr>
          <p:spPr bwMode="auto">
            <a:xfrm>
              <a:off x="2759597" y="4489134"/>
              <a:ext cx="452768" cy="387761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02" name="Rectangle 30"/>
            <p:cNvSpPr>
              <a:spLocks noChangeArrowheads="1"/>
            </p:cNvSpPr>
            <p:nvPr/>
          </p:nvSpPr>
          <p:spPr bwMode="auto">
            <a:xfrm>
              <a:off x="3208944" y="4489134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01" name="Rectangle 29"/>
            <p:cNvSpPr>
              <a:spLocks noChangeArrowheads="1"/>
            </p:cNvSpPr>
            <p:nvPr/>
          </p:nvSpPr>
          <p:spPr bwMode="auto">
            <a:xfrm>
              <a:off x="3649167" y="4489134"/>
              <a:ext cx="45276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00" name="Rectangle 28"/>
            <p:cNvSpPr>
              <a:spLocks noChangeArrowheads="1"/>
            </p:cNvSpPr>
            <p:nvPr/>
          </p:nvSpPr>
          <p:spPr bwMode="auto">
            <a:xfrm>
              <a:off x="4098513" y="4489134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9" name="Rectangle 27"/>
            <p:cNvSpPr>
              <a:spLocks noChangeArrowheads="1"/>
            </p:cNvSpPr>
            <p:nvPr/>
          </p:nvSpPr>
          <p:spPr bwMode="auto">
            <a:xfrm>
              <a:off x="4539877" y="4489134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8" name="Rectangle 26"/>
            <p:cNvSpPr>
              <a:spLocks noChangeArrowheads="1"/>
            </p:cNvSpPr>
            <p:nvPr/>
          </p:nvSpPr>
          <p:spPr bwMode="auto">
            <a:xfrm>
              <a:off x="2759597" y="4868911"/>
              <a:ext cx="45276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7" name="Rectangle 25"/>
            <p:cNvSpPr>
              <a:spLocks noChangeArrowheads="1"/>
            </p:cNvSpPr>
            <p:nvPr/>
          </p:nvSpPr>
          <p:spPr bwMode="auto">
            <a:xfrm>
              <a:off x="3208944" y="4868911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6" name="Rectangle 24"/>
            <p:cNvSpPr>
              <a:spLocks noChangeArrowheads="1"/>
            </p:cNvSpPr>
            <p:nvPr/>
          </p:nvSpPr>
          <p:spPr bwMode="auto">
            <a:xfrm>
              <a:off x="3649167" y="4868911"/>
              <a:ext cx="452768" cy="387761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5" name="Rectangle 23"/>
            <p:cNvSpPr>
              <a:spLocks noChangeArrowheads="1"/>
            </p:cNvSpPr>
            <p:nvPr/>
          </p:nvSpPr>
          <p:spPr bwMode="auto">
            <a:xfrm>
              <a:off x="4098513" y="4868911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4" name="Rectangle 22"/>
            <p:cNvSpPr>
              <a:spLocks noChangeArrowheads="1"/>
            </p:cNvSpPr>
            <p:nvPr/>
          </p:nvSpPr>
          <p:spPr bwMode="auto">
            <a:xfrm>
              <a:off x="4539877" y="4868911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2759597" y="5255532"/>
              <a:ext cx="45276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2" name="Rectangle 20"/>
            <p:cNvSpPr>
              <a:spLocks noChangeArrowheads="1"/>
            </p:cNvSpPr>
            <p:nvPr/>
          </p:nvSpPr>
          <p:spPr bwMode="auto">
            <a:xfrm>
              <a:off x="3208944" y="5255532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1" name="Rectangle 19"/>
            <p:cNvSpPr>
              <a:spLocks noChangeArrowheads="1"/>
            </p:cNvSpPr>
            <p:nvPr/>
          </p:nvSpPr>
          <p:spPr bwMode="auto">
            <a:xfrm>
              <a:off x="3649167" y="5255532"/>
              <a:ext cx="452768" cy="387761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90" name="Rectangle 18"/>
            <p:cNvSpPr>
              <a:spLocks noChangeArrowheads="1"/>
            </p:cNvSpPr>
            <p:nvPr/>
          </p:nvSpPr>
          <p:spPr bwMode="auto">
            <a:xfrm>
              <a:off x="4098513" y="5255532"/>
              <a:ext cx="451628" cy="387761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89" name="Rectangle 17"/>
            <p:cNvSpPr>
              <a:spLocks noChangeArrowheads="1"/>
            </p:cNvSpPr>
            <p:nvPr/>
          </p:nvSpPr>
          <p:spPr bwMode="auto">
            <a:xfrm>
              <a:off x="4539877" y="5255532"/>
              <a:ext cx="451628" cy="387761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88" name="Rectangle 16"/>
            <p:cNvSpPr>
              <a:spLocks noChangeArrowheads="1"/>
            </p:cNvSpPr>
            <p:nvPr/>
          </p:nvSpPr>
          <p:spPr bwMode="auto">
            <a:xfrm>
              <a:off x="2759597" y="5642152"/>
              <a:ext cx="45276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087" name="Rectangle 15"/>
            <p:cNvSpPr>
              <a:spLocks noChangeArrowheads="1"/>
            </p:cNvSpPr>
            <p:nvPr/>
          </p:nvSpPr>
          <p:spPr bwMode="auto">
            <a:xfrm>
              <a:off x="3208944" y="5642152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3649167" y="5642152"/>
              <a:ext cx="45276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085" name="Rectangle 13"/>
            <p:cNvSpPr>
              <a:spLocks noChangeArrowheads="1"/>
            </p:cNvSpPr>
            <p:nvPr/>
          </p:nvSpPr>
          <p:spPr bwMode="auto">
            <a:xfrm>
              <a:off x="4098513" y="5642152"/>
              <a:ext cx="451628" cy="387761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084" name="Rectangle 12"/>
            <p:cNvSpPr>
              <a:spLocks noChangeArrowheads="1"/>
            </p:cNvSpPr>
            <p:nvPr/>
          </p:nvSpPr>
          <p:spPr bwMode="auto">
            <a:xfrm>
              <a:off x="4539877" y="5642152"/>
              <a:ext cx="451628" cy="3877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rgbClr val="0000FF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rgbClr val="0000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083" name="Rectangle 11"/>
            <p:cNvSpPr>
              <a:spLocks noChangeArrowheads="1"/>
            </p:cNvSpPr>
            <p:nvPr/>
          </p:nvSpPr>
          <p:spPr bwMode="auto">
            <a:xfrm>
              <a:off x="2748193" y="3714752"/>
              <a:ext cx="452768" cy="258887"/>
            </a:xfrm>
            <a:prstGeom prst="rect">
              <a:avLst/>
            </a:prstGeom>
            <a:noFill/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3197539" y="3714752"/>
              <a:ext cx="451628" cy="258887"/>
            </a:xfrm>
            <a:prstGeom prst="rect">
              <a:avLst/>
            </a:prstGeom>
            <a:noFill/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81" name="Rectangle 9"/>
            <p:cNvSpPr>
              <a:spLocks noChangeArrowheads="1"/>
            </p:cNvSpPr>
            <p:nvPr/>
          </p:nvSpPr>
          <p:spPr bwMode="auto">
            <a:xfrm>
              <a:off x="3637762" y="3714752"/>
              <a:ext cx="452768" cy="258887"/>
            </a:xfrm>
            <a:prstGeom prst="rect">
              <a:avLst/>
            </a:prstGeom>
            <a:noFill/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80" name="Rectangle 8"/>
            <p:cNvSpPr>
              <a:spLocks noChangeArrowheads="1"/>
            </p:cNvSpPr>
            <p:nvPr/>
          </p:nvSpPr>
          <p:spPr bwMode="auto">
            <a:xfrm>
              <a:off x="4087109" y="3714752"/>
              <a:ext cx="451628" cy="258887"/>
            </a:xfrm>
            <a:prstGeom prst="rect">
              <a:avLst/>
            </a:prstGeom>
            <a:noFill/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79" name="Rectangle 7"/>
            <p:cNvSpPr>
              <a:spLocks noChangeArrowheads="1"/>
            </p:cNvSpPr>
            <p:nvPr/>
          </p:nvSpPr>
          <p:spPr bwMode="auto">
            <a:xfrm>
              <a:off x="4528472" y="3714752"/>
              <a:ext cx="451628" cy="258887"/>
            </a:xfrm>
            <a:prstGeom prst="rect">
              <a:avLst/>
            </a:prstGeom>
            <a:noFill/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78" name="Rectangle 6"/>
            <p:cNvSpPr>
              <a:spLocks noChangeArrowheads="1"/>
            </p:cNvSpPr>
            <p:nvPr/>
          </p:nvSpPr>
          <p:spPr bwMode="auto">
            <a:xfrm>
              <a:off x="2428860" y="4113918"/>
              <a:ext cx="258888" cy="38776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77" name="Rectangle 5"/>
            <p:cNvSpPr>
              <a:spLocks noChangeArrowheads="1"/>
            </p:cNvSpPr>
            <p:nvPr/>
          </p:nvSpPr>
          <p:spPr bwMode="auto">
            <a:xfrm>
              <a:off x="2428860" y="4500538"/>
              <a:ext cx="258888" cy="38776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2428860" y="4880316"/>
              <a:ext cx="258888" cy="38776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428860" y="5266936"/>
              <a:ext cx="258888" cy="38776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74" name="Rectangle 2"/>
            <p:cNvSpPr>
              <a:spLocks noChangeArrowheads="1"/>
            </p:cNvSpPr>
            <p:nvPr/>
          </p:nvSpPr>
          <p:spPr bwMode="auto">
            <a:xfrm>
              <a:off x="2428860" y="5653557"/>
              <a:ext cx="258888" cy="38776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tailEnd type="none" w="sm" len="sm"/>
            </a:ln>
          </p:spPr>
          <p:txBody>
            <a:bodyPr vert="horz" wrap="square" lIns="0" tIns="18000" rIns="0" bIns="0" numCol="1" anchor="t" anchorCtr="0" compatLnSpc="1"/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kumimoji="0" lang="en-US" altLang="zh-CN" sz="1600" b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4</a:t>
              </a:r>
              <a:endParaRPr kumimoji="0" lang="en-US" altLang="zh-CN" sz="1600" b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组合 46"/>
          <p:cNvGrpSpPr/>
          <p:nvPr/>
        </p:nvGrpSpPr>
        <p:grpSpPr>
          <a:xfrm>
            <a:off x="3478261" y="3489764"/>
            <a:ext cx="582617" cy="690568"/>
            <a:chOff x="3428992" y="4367219"/>
            <a:chExt cx="582617" cy="690568"/>
          </a:xfrm>
        </p:grpSpPr>
        <p:cxnSp>
          <p:nvCxnSpPr>
            <p:cNvPr id="43" name="直接箭头连接符 42"/>
            <p:cNvCxnSpPr/>
            <p:nvPr/>
          </p:nvCxnSpPr>
          <p:spPr>
            <a:xfrm>
              <a:off x="3428992" y="4367219"/>
              <a:ext cx="428628" cy="1588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rot="5400000">
              <a:off x="3848815" y="4533187"/>
              <a:ext cx="324000" cy="1588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rot="5400000">
              <a:off x="3848815" y="4894993"/>
              <a:ext cx="324000" cy="1588"/>
            </a:xfrm>
            <a:prstGeom prst="straightConnector1">
              <a:avLst/>
            </a:prstGeom>
            <a:ln w="28575">
              <a:solidFill>
                <a:srgbClr val="3399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859781"/>
            <a:ext cx="2308442" cy="2247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1203598"/>
            <a:ext cx="8143932" cy="2524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28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在二维网格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中找到任意一个陆地（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），即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A[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]==1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采用基本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或者基本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方法从（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）出发访问所属岛中所有陆地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，同时置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]=1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，并且将所有陆地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进队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多起点分层次的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方法一层一层向外找到一个陆地为止，经过的步数即为所求（由于采用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，其步数就是最小距离）。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2844" y="129442"/>
            <a:ext cx="1643075" cy="65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34" y="880139"/>
            <a:ext cx="335758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求解过程分为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步：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1785919" y="3778256"/>
            <a:ext cx="5643603" cy="1106730"/>
            <a:chOff x="1785918" y="4635507"/>
            <a:chExt cx="5643602" cy="1106731"/>
          </a:xfrm>
        </p:grpSpPr>
        <p:sp>
          <p:nvSpPr>
            <p:cNvPr id="6" name="TextBox 5"/>
            <p:cNvSpPr txBox="1"/>
            <p:nvPr/>
          </p:nvSpPr>
          <p:spPr>
            <a:xfrm>
              <a:off x="1785918" y="4984047"/>
              <a:ext cx="5643602" cy="75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600"/>
                </a:lnSpc>
                <a:spcBef>
                  <a:spcPts val="0"/>
                </a:spcBef>
              </a:pPr>
              <a:r>
                <a:rPr lang="zh-CN" altLang="en-US" sz="17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② </a:t>
              </a:r>
              <a:r>
                <a:rPr lang="zh-CN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和</a:t>
              </a:r>
              <a:r>
                <a:rPr lang="zh-CN" altLang="en-US" sz="17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③ </a:t>
              </a:r>
              <a:r>
                <a:rPr lang="zh-CN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步的两次遍历中队列</a:t>
              </a:r>
              <a:r>
                <a:rPr lang="en-US" altLang="zh-CN" sz="17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qu</a:t>
              </a:r>
              <a:r>
                <a:rPr lang="zh-CN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和</a:t>
              </a:r>
              <a:r>
                <a: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visited</a:t>
              </a:r>
              <a:r>
                <a:rPr lang="zh-CN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是共享的，所以将它们设置为全局变量。</a:t>
              </a:r>
              <a:endPara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上箭头 6"/>
            <p:cNvSpPr/>
            <p:nvPr/>
          </p:nvSpPr>
          <p:spPr>
            <a:xfrm>
              <a:off x="4139951" y="4635507"/>
              <a:ext cx="214314" cy="35719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4" name="Rectangle 38"/>
          <p:cNvSpPr>
            <a:spLocks noChangeArrowheads="1"/>
          </p:cNvSpPr>
          <p:nvPr/>
        </p:nvSpPr>
        <p:spPr bwMode="auto">
          <a:xfrm>
            <a:off x="4479635" y="-1014216"/>
            <a:ext cx="184731" cy="3139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1800"/>
          </a:p>
        </p:txBody>
      </p:sp>
      <p:sp>
        <p:nvSpPr>
          <p:cNvPr id="14372" name="Rectangle 36"/>
          <p:cNvSpPr>
            <a:spLocks noChangeArrowheads="1"/>
          </p:cNvSpPr>
          <p:nvPr/>
        </p:nvSpPr>
        <p:spPr bwMode="auto">
          <a:xfrm>
            <a:off x="1463696" y="1526567"/>
            <a:ext cx="514139" cy="428628"/>
          </a:xfrm>
          <a:prstGeom prst="rect">
            <a:avLst/>
          </a:prstGeom>
          <a:blipFill>
            <a:blip r:embed="rId1" cstate="print"/>
            <a:tile tx="0" ty="0" sx="100000" sy="100000" flip="none" algn="tl"/>
          </a:blip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endParaRPr kumimoji="0" lang="zh-CN" altLang="zh-CN" sz="1600" b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371" name="Rectangle 35"/>
          <p:cNvSpPr>
            <a:spLocks noChangeArrowheads="1"/>
          </p:cNvSpPr>
          <p:nvPr/>
        </p:nvSpPr>
        <p:spPr bwMode="auto">
          <a:xfrm>
            <a:off x="1982357" y="1519092"/>
            <a:ext cx="499004" cy="428628"/>
          </a:xfrm>
          <a:prstGeom prst="rect">
            <a:avLst/>
          </a:prstGeom>
          <a:blipFill>
            <a:blip r:embed="rId1" cstate="print"/>
            <a:tile tx="0" ty="0" sx="100000" sy="100000" flip="none" algn="tl"/>
          </a:blip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endParaRPr kumimoji="0" lang="zh-CN" altLang="zh-CN" sz="1600" b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370" name="Rectangle 34"/>
          <p:cNvSpPr>
            <a:spLocks noChangeArrowheads="1"/>
          </p:cNvSpPr>
          <p:nvPr/>
        </p:nvSpPr>
        <p:spPr bwMode="auto">
          <a:xfrm>
            <a:off x="2454814" y="1510267"/>
            <a:ext cx="50026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zh-CN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①</a:t>
            </a:r>
            <a:endParaRPr kumimoji="0" lang="zh-CN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69" name="Rectangle 33"/>
          <p:cNvSpPr>
            <a:spLocks noChangeArrowheads="1"/>
          </p:cNvSpPr>
          <p:nvPr/>
        </p:nvSpPr>
        <p:spPr bwMode="auto">
          <a:xfrm>
            <a:off x="2951299" y="1510267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zh-CN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④</a:t>
            </a:r>
            <a:endParaRPr kumimoji="0" lang="zh-CN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68" name="Rectangle 32"/>
          <p:cNvSpPr>
            <a:spLocks noChangeArrowheads="1"/>
          </p:cNvSpPr>
          <p:nvPr/>
        </p:nvSpPr>
        <p:spPr bwMode="auto">
          <a:xfrm>
            <a:off x="3438961" y="1510267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zh-CN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⑧</a:t>
            </a:r>
            <a:endParaRPr kumimoji="0" lang="zh-CN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1471929" y="1937634"/>
            <a:ext cx="500264" cy="428628"/>
          </a:xfrm>
          <a:prstGeom prst="rect">
            <a:avLst/>
          </a:prstGeom>
          <a:blipFill>
            <a:blip r:embed="rId1" cstate="print"/>
            <a:tile tx="0" ty="0" sx="100000" sy="100000" flip="none" algn="tl"/>
          </a:blip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endParaRPr kumimoji="0" lang="zh-CN" altLang="zh-CN" sz="1600" b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366" name="Rectangle 30"/>
          <p:cNvSpPr>
            <a:spLocks noChangeArrowheads="1"/>
          </p:cNvSpPr>
          <p:nvPr/>
        </p:nvSpPr>
        <p:spPr bwMode="auto">
          <a:xfrm>
            <a:off x="1968413" y="1937634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zh-CN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②</a:t>
            </a:r>
            <a:endParaRPr kumimoji="0" lang="zh-CN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2454814" y="1937634"/>
            <a:ext cx="50026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zh-CN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⑤</a:t>
            </a:r>
            <a:endParaRPr kumimoji="0" lang="zh-CN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2951299" y="1937634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zh-CN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⑨</a:t>
            </a:r>
            <a:endParaRPr kumimoji="0" lang="zh-CN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3438961" y="1937634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1471929" y="2357436"/>
            <a:ext cx="50026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zh-CN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③</a:t>
            </a:r>
            <a:endParaRPr kumimoji="0" lang="zh-CN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1968413" y="2357436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zh-CN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⑥</a:t>
            </a:r>
            <a:endParaRPr kumimoji="0" lang="zh-CN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2454814" y="2357436"/>
            <a:ext cx="500264" cy="428628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kumimoji="0" lang="en-US" altLang="zh-CN" sz="1600" b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2951299" y="2357436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3438961" y="2357436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1471929" y="2784804"/>
            <a:ext cx="50026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zh-CN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⑦</a:t>
            </a:r>
            <a:endParaRPr kumimoji="0" lang="zh-CN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1968413" y="2784804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2454814" y="2784804"/>
            <a:ext cx="500264" cy="428628"/>
          </a:xfrm>
          <a:prstGeom prst="rect">
            <a:avLst/>
          </a:prstGeom>
          <a:solidFill>
            <a:srgbClr val="BFBFB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2951299" y="2784804"/>
            <a:ext cx="499004" cy="428628"/>
          </a:xfrm>
          <a:prstGeom prst="rect">
            <a:avLst/>
          </a:prstGeom>
          <a:solidFill>
            <a:srgbClr val="BFBFB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3438961" y="2784804"/>
            <a:ext cx="499004" cy="428628"/>
          </a:xfrm>
          <a:prstGeom prst="rect">
            <a:avLst/>
          </a:prstGeom>
          <a:solidFill>
            <a:srgbClr val="BFBFB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1471929" y="3212172"/>
            <a:ext cx="50026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1968413" y="3212172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2454814" y="3212172"/>
            <a:ext cx="50026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2951299" y="3212172"/>
            <a:ext cx="499004" cy="428628"/>
          </a:xfrm>
          <a:prstGeom prst="rect">
            <a:avLst/>
          </a:prstGeom>
          <a:solidFill>
            <a:srgbClr val="BFBFB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kumimoji="0" lang="en-US" altLang="zh-CN" sz="16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3438961" y="3212172"/>
            <a:ext cx="499004" cy="4286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1464369" y="1099288"/>
            <a:ext cx="500264" cy="286172"/>
          </a:xfrm>
          <a:prstGeom prst="rect">
            <a:avLst/>
          </a:prstGeom>
          <a:noFill/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1960852" y="1099288"/>
            <a:ext cx="499004" cy="286172"/>
          </a:xfrm>
          <a:prstGeom prst="rect">
            <a:avLst/>
          </a:prstGeom>
          <a:noFill/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2447254" y="1099288"/>
            <a:ext cx="500264" cy="286172"/>
          </a:xfrm>
          <a:prstGeom prst="rect">
            <a:avLst/>
          </a:prstGeom>
          <a:noFill/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2943737" y="1099288"/>
            <a:ext cx="499004" cy="286172"/>
          </a:xfrm>
          <a:prstGeom prst="rect">
            <a:avLst/>
          </a:prstGeom>
          <a:noFill/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3431401" y="1099288"/>
            <a:ext cx="499004" cy="286172"/>
          </a:xfrm>
          <a:prstGeom prst="rect">
            <a:avLst/>
          </a:prstGeom>
          <a:noFill/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1111540" y="1540523"/>
            <a:ext cx="286045" cy="4286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111540" y="1967890"/>
            <a:ext cx="286045" cy="4286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111540" y="2387692"/>
            <a:ext cx="286045" cy="4286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111540" y="2815060"/>
            <a:ext cx="286045" cy="4286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111540" y="3242428"/>
            <a:ext cx="286045" cy="4286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tailEnd type="none" w="sm" len="sm"/>
          </a:ln>
        </p:spPr>
        <p:txBody>
          <a:bodyPr vert="horz" wrap="square" lIns="0" tIns="18000" rIns="0" bIns="0" numCol="1" anchor="t" anchorCtr="0" compatLnSpc="1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kumimoji="0" lang="en-US" altLang="zh-CN" sz="16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kumimoji="0" lang="en-US" altLang="zh-CN" sz="1600" b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rot="10800000" flipV="1">
            <a:off x="738371" y="866064"/>
            <a:ext cx="2928959" cy="2571768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10800000" flipV="1">
            <a:off x="956217" y="1069793"/>
            <a:ext cx="3000396" cy="2643207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rot="10800000" flipV="1">
            <a:off x="1215087" y="1271353"/>
            <a:ext cx="3000396" cy="2643207"/>
          </a:xfrm>
          <a:prstGeom prst="line">
            <a:avLst/>
          </a:prstGeom>
          <a:ln w="28575">
            <a:solidFill>
              <a:srgbClr val="3399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57"/>
          <p:cNvGrpSpPr/>
          <p:nvPr/>
        </p:nvGrpSpPr>
        <p:grpSpPr>
          <a:xfrm>
            <a:off x="229202" y="1100078"/>
            <a:ext cx="2103198" cy="1082468"/>
            <a:chOff x="1643042" y="1071546"/>
            <a:chExt cx="1714511" cy="1667466"/>
          </a:xfrm>
        </p:grpSpPr>
        <p:sp>
          <p:nvSpPr>
            <p:cNvPr id="50" name="TextBox 49"/>
            <p:cNvSpPr txBox="1"/>
            <p:nvPr/>
          </p:nvSpPr>
          <p:spPr>
            <a:xfrm>
              <a:off x="1643042" y="1071546"/>
              <a:ext cx="1214446" cy="481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为起始点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箭头连接符 51"/>
            <p:cNvCxnSpPr>
              <a:stCxn id="50" idx="2"/>
            </p:cNvCxnSpPr>
            <p:nvPr/>
          </p:nvCxnSpPr>
          <p:spPr>
            <a:xfrm>
              <a:off x="2250265" y="1552746"/>
              <a:ext cx="607221" cy="75763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50" idx="2"/>
            </p:cNvCxnSpPr>
            <p:nvPr/>
          </p:nvCxnSpPr>
          <p:spPr>
            <a:xfrm>
              <a:off x="2250265" y="1552746"/>
              <a:ext cx="607221" cy="118626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>
              <a:stCxn id="50" idx="2"/>
            </p:cNvCxnSpPr>
            <p:nvPr/>
          </p:nvCxnSpPr>
          <p:spPr>
            <a:xfrm>
              <a:off x="2250265" y="1552746"/>
              <a:ext cx="1107288" cy="75763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0109" y="4139109"/>
            <a:ext cx="43223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找到另外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岛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的任意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陆地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64" y="920087"/>
            <a:ext cx="3801184" cy="3801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3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0" grpId="0" animBg="1"/>
      <p:bldP spid="5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627534"/>
            <a:ext cx="8643999" cy="43954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dx[]={-1,0,1,0}; 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水平方向偏移量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[]={0,1,0,-1};              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垂直方向偏移量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 struct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x,y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记录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x,y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位置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QNode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队列元素类型</a:t>
            </a:r>
            <a:endParaRPr lang="en-US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SqQueue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定义环形队列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元素类型是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Qnode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visited[M][N]; 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访问标记数组</a:t>
            </a:r>
            <a:endParaRPr lang="en-US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endParaRPr lang="en-US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</a:pPr>
            <a:r>
              <a:rPr lang="en-US" altLang="zh-CN" sz="1800" b="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b="0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队列的基本运算算法</a:t>
            </a:r>
            <a:endParaRPr lang="zh-CN" altLang="en-US" sz="1800" b="0" dirty="0">
              <a:solidFill>
                <a:srgbClr val="3399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562" y="699542"/>
            <a:ext cx="8358247" cy="44259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(int A[M][N],int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m,int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n,int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x,int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y)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//DFS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visited[x][y]=1;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QNode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e;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=x;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=y;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qu,e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(int di=0;di&lt;4;di++)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x+dx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[di];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y+dy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[di];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&gt;=0 &amp;&amp; 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&lt;m &amp;&amp; 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&gt;=0 &amp;&amp; 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&lt;n 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          &amp;&amp; !visited[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 &amp;&amp; A[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]==1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A,m,n,nx,ny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7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4443319"/>
            <a:ext cx="6500859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从（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）出发访问所属岛中所有陆地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，同时置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visited[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]=1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，并且将所有陆地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进队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上箭头 4"/>
          <p:cNvSpPr/>
          <p:nvPr/>
        </p:nvSpPr>
        <p:spPr>
          <a:xfrm>
            <a:off x="4250529" y="3602089"/>
            <a:ext cx="214315" cy="188198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ChangeArrowheads="1"/>
          </p:cNvSpPr>
          <p:nvPr/>
        </p:nvSpPr>
        <p:spPr bwMode="auto">
          <a:xfrm>
            <a:off x="4479638" y="2163960"/>
            <a:ext cx="184730" cy="3139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800"/>
          </a:p>
        </p:txBody>
      </p:sp>
      <p:sp>
        <p:nvSpPr>
          <p:cNvPr id="6240" name="Oval 7"/>
          <p:cNvSpPr>
            <a:spLocks noChangeArrowheads="1"/>
          </p:cNvSpPr>
          <p:nvPr/>
        </p:nvSpPr>
        <p:spPr bwMode="auto">
          <a:xfrm>
            <a:off x="1293783" y="36496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241" name="Oval 8"/>
          <p:cNvSpPr>
            <a:spLocks noChangeArrowheads="1"/>
          </p:cNvSpPr>
          <p:nvPr/>
        </p:nvSpPr>
        <p:spPr bwMode="auto">
          <a:xfrm>
            <a:off x="357159" y="36496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242" name="Oval 9"/>
          <p:cNvSpPr>
            <a:spLocks noChangeArrowheads="1"/>
          </p:cNvSpPr>
          <p:nvPr/>
        </p:nvSpPr>
        <p:spPr bwMode="auto">
          <a:xfrm>
            <a:off x="2228821" y="36496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243" name="Oval 10"/>
          <p:cNvSpPr>
            <a:spLocks noChangeArrowheads="1"/>
          </p:cNvSpPr>
          <p:nvPr/>
        </p:nvSpPr>
        <p:spPr bwMode="auto">
          <a:xfrm>
            <a:off x="1293783" y="27860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244" name="Oval 11"/>
          <p:cNvSpPr>
            <a:spLocks noChangeArrowheads="1"/>
          </p:cNvSpPr>
          <p:nvPr/>
        </p:nvSpPr>
        <p:spPr bwMode="auto">
          <a:xfrm>
            <a:off x="1293783" y="45132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245" name="Freeform 12"/>
          <p:cNvSpPr/>
          <p:nvPr/>
        </p:nvSpPr>
        <p:spPr bwMode="auto">
          <a:xfrm>
            <a:off x="663548" y="3073405"/>
            <a:ext cx="630239" cy="588963"/>
          </a:xfrm>
          <a:custGeom>
            <a:avLst/>
            <a:gdLst>
              <a:gd name="T0" fmla="*/ 0 w 397"/>
              <a:gd name="T1" fmla="*/ 371 h 371"/>
              <a:gd name="T2" fmla="*/ 397 w 397"/>
              <a:gd name="T3" fmla="*/ 0 h 371"/>
              <a:gd name="T4" fmla="*/ 0 60000 65536"/>
              <a:gd name="T5" fmla="*/ 0 60000 65536"/>
              <a:gd name="T6" fmla="*/ 0 w 397"/>
              <a:gd name="T7" fmla="*/ 0 h 371"/>
              <a:gd name="T8" fmla="*/ 397 w 397"/>
              <a:gd name="T9" fmla="*/ 371 h 37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7" h="371">
                <a:moveTo>
                  <a:pt x="0" y="371"/>
                </a:moveTo>
                <a:lnTo>
                  <a:pt x="397" y="0"/>
                </a:lnTo>
              </a:path>
            </a:pathLst>
          </a:cu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46" name="Freeform 13"/>
          <p:cNvSpPr/>
          <p:nvPr/>
        </p:nvSpPr>
        <p:spPr bwMode="auto">
          <a:xfrm>
            <a:off x="788960" y="3865565"/>
            <a:ext cx="503239" cy="1588"/>
          </a:xfrm>
          <a:custGeom>
            <a:avLst/>
            <a:gdLst>
              <a:gd name="T0" fmla="*/ 0 w 317"/>
              <a:gd name="T1" fmla="*/ 0 h 1"/>
              <a:gd name="T2" fmla="*/ 317 w 317"/>
              <a:gd name="T3" fmla="*/ 0 h 1"/>
              <a:gd name="T4" fmla="*/ 0 60000 65536"/>
              <a:gd name="T5" fmla="*/ 0 60000 65536"/>
              <a:gd name="T6" fmla="*/ 0 w 317"/>
              <a:gd name="T7" fmla="*/ 0 h 1"/>
              <a:gd name="T8" fmla="*/ 317 w 3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7" h="1">
                <a:moveTo>
                  <a:pt x="0" y="0"/>
                </a:moveTo>
                <a:lnTo>
                  <a:pt x="317" y="0"/>
                </a:lnTo>
              </a:path>
            </a:pathLst>
          </a:cu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47" name="Line 14"/>
          <p:cNvSpPr>
            <a:spLocks noChangeShapeType="1"/>
          </p:cNvSpPr>
          <p:nvPr/>
        </p:nvSpPr>
        <p:spPr bwMode="auto">
          <a:xfrm>
            <a:off x="1725585" y="3865565"/>
            <a:ext cx="503239" cy="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48" name="Freeform 15"/>
          <p:cNvSpPr/>
          <p:nvPr/>
        </p:nvSpPr>
        <p:spPr bwMode="auto">
          <a:xfrm>
            <a:off x="669896" y="4056069"/>
            <a:ext cx="623888" cy="601663"/>
          </a:xfrm>
          <a:custGeom>
            <a:avLst/>
            <a:gdLst>
              <a:gd name="T0" fmla="*/ 0 w 393"/>
              <a:gd name="T1" fmla="*/ 0 h 379"/>
              <a:gd name="T2" fmla="*/ 393 w 393"/>
              <a:gd name="T3" fmla="*/ 379 h 379"/>
              <a:gd name="T4" fmla="*/ 0 60000 65536"/>
              <a:gd name="T5" fmla="*/ 0 60000 65536"/>
              <a:gd name="T6" fmla="*/ 0 w 393"/>
              <a:gd name="T7" fmla="*/ 0 h 379"/>
              <a:gd name="T8" fmla="*/ 393 w 393"/>
              <a:gd name="T9" fmla="*/ 379 h 37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3" h="379">
                <a:moveTo>
                  <a:pt x="0" y="0"/>
                </a:moveTo>
                <a:lnTo>
                  <a:pt x="393" y="379"/>
                </a:lnTo>
              </a:path>
            </a:pathLst>
          </a:cu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49" name="Line 17"/>
          <p:cNvSpPr>
            <a:spLocks noChangeShapeType="1"/>
          </p:cNvSpPr>
          <p:nvPr/>
        </p:nvSpPr>
        <p:spPr bwMode="auto">
          <a:xfrm>
            <a:off x="1725583" y="3073406"/>
            <a:ext cx="647700" cy="576263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50" name="Freeform 18"/>
          <p:cNvSpPr/>
          <p:nvPr/>
        </p:nvSpPr>
        <p:spPr bwMode="auto">
          <a:xfrm>
            <a:off x="1725587" y="4056065"/>
            <a:ext cx="620713" cy="603251"/>
          </a:xfrm>
          <a:custGeom>
            <a:avLst/>
            <a:gdLst>
              <a:gd name="T0" fmla="*/ 0 w 391"/>
              <a:gd name="T1" fmla="*/ 380 h 380"/>
              <a:gd name="T2" fmla="*/ 391 w 391"/>
              <a:gd name="T3" fmla="*/ 0 h 380"/>
              <a:gd name="T4" fmla="*/ 0 60000 65536"/>
              <a:gd name="T5" fmla="*/ 0 60000 65536"/>
              <a:gd name="T6" fmla="*/ 0 w 391"/>
              <a:gd name="T7" fmla="*/ 0 h 380"/>
              <a:gd name="T8" fmla="*/ 391 w 391"/>
              <a:gd name="T9" fmla="*/ 380 h 3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1" h="380">
                <a:moveTo>
                  <a:pt x="0" y="380"/>
                </a:moveTo>
                <a:lnTo>
                  <a:pt x="391" y="0"/>
                </a:lnTo>
              </a:path>
            </a:pathLst>
          </a:cu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51" name="Line 19"/>
          <p:cNvSpPr>
            <a:spLocks noChangeShapeType="1"/>
          </p:cNvSpPr>
          <p:nvPr/>
        </p:nvSpPr>
        <p:spPr bwMode="auto">
          <a:xfrm>
            <a:off x="1509683" y="4081465"/>
            <a:ext cx="0" cy="4318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52" name="Line 20"/>
          <p:cNvSpPr>
            <a:spLocks noChangeShapeType="1"/>
          </p:cNvSpPr>
          <p:nvPr/>
        </p:nvSpPr>
        <p:spPr bwMode="auto">
          <a:xfrm>
            <a:off x="1509683" y="3217865"/>
            <a:ext cx="0" cy="43180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组合 110"/>
          <p:cNvGrpSpPr/>
          <p:nvPr/>
        </p:nvGrpSpPr>
        <p:grpSpPr>
          <a:xfrm>
            <a:off x="592105" y="712876"/>
            <a:ext cx="6140135" cy="1879525"/>
            <a:chOff x="2771775" y="1263650"/>
            <a:chExt cx="6121400" cy="2520950"/>
          </a:xfrm>
        </p:grpSpPr>
        <p:sp>
          <p:nvSpPr>
            <p:cNvPr id="6148" name="Text Box 23"/>
            <p:cNvSpPr txBox="1">
              <a:spLocks noChangeArrowheads="1"/>
            </p:cNvSpPr>
            <p:nvPr/>
          </p:nvSpPr>
          <p:spPr bwMode="auto">
            <a:xfrm>
              <a:off x="2771775" y="1428736"/>
              <a:ext cx="288926" cy="26402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3" name="Group 92"/>
            <p:cNvGrpSpPr/>
            <p:nvPr/>
          </p:nvGrpSpPr>
          <p:grpSpPr bwMode="auto">
            <a:xfrm>
              <a:off x="3170238" y="1263650"/>
              <a:ext cx="1152525" cy="503238"/>
              <a:chOff x="1997" y="300"/>
              <a:chExt cx="726" cy="317"/>
            </a:xfrm>
          </p:grpSpPr>
          <p:sp>
            <p:nvSpPr>
              <p:cNvPr id="6238" name="Rectangle 22"/>
              <p:cNvSpPr>
                <a:spLocks noChangeArrowheads="1"/>
              </p:cNvSpPr>
              <p:nvPr/>
            </p:nvSpPr>
            <p:spPr bwMode="auto">
              <a:xfrm>
                <a:off x="1997" y="300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39" name="Rectangle 24"/>
              <p:cNvSpPr>
                <a:spLocks noChangeArrowheads="1"/>
              </p:cNvSpPr>
              <p:nvPr/>
            </p:nvSpPr>
            <p:spPr bwMode="auto">
              <a:xfrm>
                <a:off x="2360" y="300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4" name="Group 97"/>
            <p:cNvGrpSpPr/>
            <p:nvPr/>
          </p:nvGrpSpPr>
          <p:grpSpPr bwMode="auto">
            <a:xfrm>
              <a:off x="4572000" y="1336675"/>
              <a:ext cx="936625" cy="395288"/>
              <a:chOff x="2880" y="346"/>
              <a:chExt cx="590" cy="249"/>
            </a:xfrm>
          </p:grpSpPr>
          <p:sp>
            <p:nvSpPr>
              <p:cNvPr id="6236" name="Rectangle 25"/>
              <p:cNvSpPr>
                <a:spLocks noChangeArrowheads="1"/>
              </p:cNvSpPr>
              <p:nvPr/>
            </p:nvSpPr>
            <p:spPr bwMode="auto">
              <a:xfrm>
                <a:off x="2880" y="346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37" name="Rectangle 26"/>
              <p:cNvSpPr>
                <a:spLocks noChangeArrowheads="1"/>
              </p:cNvSpPr>
              <p:nvPr/>
            </p:nvSpPr>
            <p:spPr bwMode="auto">
              <a:xfrm>
                <a:off x="3198" y="346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5" name="Group 98"/>
            <p:cNvGrpSpPr/>
            <p:nvPr/>
          </p:nvGrpSpPr>
          <p:grpSpPr bwMode="auto">
            <a:xfrm>
              <a:off x="5691188" y="1336675"/>
              <a:ext cx="936625" cy="395288"/>
              <a:chOff x="3585" y="346"/>
              <a:chExt cx="590" cy="249"/>
            </a:xfrm>
          </p:grpSpPr>
          <p:sp>
            <p:nvSpPr>
              <p:cNvPr id="6234" name="Rectangle 27"/>
              <p:cNvSpPr>
                <a:spLocks noChangeArrowheads="1"/>
              </p:cNvSpPr>
              <p:nvPr/>
            </p:nvSpPr>
            <p:spPr bwMode="auto">
              <a:xfrm>
                <a:off x="3585" y="346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35" name="Rectangle 28"/>
              <p:cNvSpPr>
                <a:spLocks noChangeArrowheads="1"/>
              </p:cNvSpPr>
              <p:nvPr/>
            </p:nvSpPr>
            <p:spPr bwMode="auto">
              <a:xfrm>
                <a:off x="3903" y="346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" name="Group 99"/>
            <p:cNvGrpSpPr/>
            <p:nvPr/>
          </p:nvGrpSpPr>
          <p:grpSpPr bwMode="auto">
            <a:xfrm>
              <a:off x="6808788" y="1336675"/>
              <a:ext cx="936625" cy="395288"/>
              <a:chOff x="4289" y="346"/>
              <a:chExt cx="590" cy="249"/>
            </a:xfrm>
          </p:grpSpPr>
          <p:sp>
            <p:nvSpPr>
              <p:cNvPr id="6232" name="Rectangle 29"/>
              <p:cNvSpPr>
                <a:spLocks noChangeArrowheads="1"/>
              </p:cNvSpPr>
              <p:nvPr/>
            </p:nvSpPr>
            <p:spPr bwMode="auto">
              <a:xfrm>
                <a:off x="4289" y="346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33" name="Rectangle 30"/>
              <p:cNvSpPr>
                <a:spLocks noChangeArrowheads="1"/>
              </p:cNvSpPr>
              <p:nvPr/>
            </p:nvSpPr>
            <p:spPr bwMode="auto">
              <a:xfrm>
                <a:off x="4607" y="346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6153" name="Line 31"/>
            <p:cNvSpPr>
              <a:spLocks noChangeShapeType="1"/>
            </p:cNvSpPr>
            <p:nvPr/>
          </p:nvSpPr>
          <p:spPr bwMode="auto">
            <a:xfrm>
              <a:off x="3995738" y="1552575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54" name="Line 32"/>
            <p:cNvSpPr>
              <a:spLocks noChangeShapeType="1"/>
            </p:cNvSpPr>
            <p:nvPr/>
          </p:nvSpPr>
          <p:spPr bwMode="auto">
            <a:xfrm>
              <a:off x="5338763" y="1543050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55" name="Line 33"/>
            <p:cNvSpPr>
              <a:spLocks noChangeShapeType="1"/>
            </p:cNvSpPr>
            <p:nvPr/>
          </p:nvSpPr>
          <p:spPr bwMode="auto">
            <a:xfrm>
              <a:off x="6461125" y="1552575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56" name="Text Box 35"/>
            <p:cNvSpPr txBox="1">
              <a:spLocks noChangeArrowheads="1"/>
            </p:cNvSpPr>
            <p:nvPr/>
          </p:nvSpPr>
          <p:spPr bwMode="auto">
            <a:xfrm>
              <a:off x="2771775" y="1933561"/>
              <a:ext cx="288926" cy="26402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7" name="Group 93"/>
            <p:cNvGrpSpPr/>
            <p:nvPr/>
          </p:nvGrpSpPr>
          <p:grpSpPr bwMode="auto">
            <a:xfrm>
              <a:off x="3170238" y="1768475"/>
              <a:ext cx="1152525" cy="503238"/>
              <a:chOff x="1997" y="618"/>
              <a:chExt cx="726" cy="317"/>
            </a:xfrm>
          </p:grpSpPr>
          <p:sp>
            <p:nvSpPr>
              <p:cNvPr id="6230" name="Rectangle 34"/>
              <p:cNvSpPr>
                <a:spLocks noChangeArrowheads="1"/>
              </p:cNvSpPr>
              <p:nvPr/>
            </p:nvSpPr>
            <p:spPr bwMode="auto">
              <a:xfrm>
                <a:off x="1997" y="618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31" name="Rectangle 36"/>
              <p:cNvSpPr>
                <a:spLocks noChangeArrowheads="1"/>
              </p:cNvSpPr>
              <p:nvPr/>
            </p:nvSpPr>
            <p:spPr bwMode="auto">
              <a:xfrm>
                <a:off x="2360" y="618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100"/>
            <p:cNvGrpSpPr/>
            <p:nvPr/>
          </p:nvGrpSpPr>
          <p:grpSpPr bwMode="auto">
            <a:xfrm>
              <a:off x="4572000" y="1841500"/>
              <a:ext cx="936625" cy="395288"/>
              <a:chOff x="2880" y="664"/>
              <a:chExt cx="590" cy="249"/>
            </a:xfrm>
          </p:grpSpPr>
          <p:sp>
            <p:nvSpPr>
              <p:cNvPr id="6228" name="Rectangle 37"/>
              <p:cNvSpPr>
                <a:spLocks noChangeArrowheads="1"/>
              </p:cNvSpPr>
              <p:nvPr/>
            </p:nvSpPr>
            <p:spPr bwMode="auto">
              <a:xfrm>
                <a:off x="2880" y="664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29" name="Rectangle 38"/>
              <p:cNvSpPr>
                <a:spLocks noChangeArrowheads="1"/>
              </p:cNvSpPr>
              <p:nvPr/>
            </p:nvSpPr>
            <p:spPr bwMode="auto">
              <a:xfrm>
                <a:off x="3198" y="664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" name="Group 101"/>
            <p:cNvGrpSpPr/>
            <p:nvPr/>
          </p:nvGrpSpPr>
          <p:grpSpPr bwMode="auto">
            <a:xfrm>
              <a:off x="5691188" y="1841500"/>
              <a:ext cx="936625" cy="395288"/>
              <a:chOff x="3585" y="664"/>
              <a:chExt cx="590" cy="249"/>
            </a:xfrm>
          </p:grpSpPr>
          <p:sp>
            <p:nvSpPr>
              <p:cNvPr id="6226" name="Rectangle 39"/>
              <p:cNvSpPr>
                <a:spLocks noChangeArrowheads="1"/>
              </p:cNvSpPr>
              <p:nvPr/>
            </p:nvSpPr>
            <p:spPr bwMode="auto">
              <a:xfrm>
                <a:off x="3585" y="664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27" name="Rectangle 40"/>
              <p:cNvSpPr>
                <a:spLocks noChangeArrowheads="1"/>
              </p:cNvSpPr>
              <p:nvPr/>
            </p:nvSpPr>
            <p:spPr bwMode="auto">
              <a:xfrm>
                <a:off x="3903" y="664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" name="Group 102"/>
            <p:cNvGrpSpPr/>
            <p:nvPr/>
          </p:nvGrpSpPr>
          <p:grpSpPr bwMode="auto">
            <a:xfrm>
              <a:off x="6808788" y="1841500"/>
              <a:ext cx="936625" cy="395288"/>
              <a:chOff x="4289" y="664"/>
              <a:chExt cx="590" cy="249"/>
            </a:xfrm>
          </p:grpSpPr>
          <p:sp>
            <p:nvSpPr>
              <p:cNvPr id="6224" name="Rectangle 41"/>
              <p:cNvSpPr>
                <a:spLocks noChangeArrowheads="1"/>
              </p:cNvSpPr>
              <p:nvPr/>
            </p:nvSpPr>
            <p:spPr bwMode="auto">
              <a:xfrm>
                <a:off x="4289" y="664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25" name="Rectangle 42"/>
              <p:cNvSpPr>
                <a:spLocks noChangeArrowheads="1"/>
              </p:cNvSpPr>
              <p:nvPr/>
            </p:nvSpPr>
            <p:spPr bwMode="auto">
              <a:xfrm>
                <a:off x="4607" y="664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6161" name="Line 43"/>
            <p:cNvSpPr>
              <a:spLocks noChangeShapeType="1"/>
            </p:cNvSpPr>
            <p:nvPr/>
          </p:nvSpPr>
          <p:spPr bwMode="auto">
            <a:xfrm>
              <a:off x="3995738" y="2057400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62" name="Line 44"/>
            <p:cNvSpPr>
              <a:spLocks noChangeShapeType="1"/>
            </p:cNvSpPr>
            <p:nvPr/>
          </p:nvSpPr>
          <p:spPr bwMode="auto">
            <a:xfrm>
              <a:off x="5338763" y="2047875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63" name="Line 45"/>
            <p:cNvSpPr>
              <a:spLocks noChangeShapeType="1"/>
            </p:cNvSpPr>
            <p:nvPr/>
          </p:nvSpPr>
          <p:spPr bwMode="auto">
            <a:xfrm>
              <a:off x="6461125" y="2057400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64" name="Text Box 47"/>
            <p:cNvSpPr txBox="1">
              <a:spLocks noChangeArrowheads="1"/>
            </p:cNvSpPr>
            <p:nvPr/>
          </p:nvSpPr>
          <p:spPr bwMode="auto">
            <a:xfrm>
              <a:off x="2771775" y="2438386"/>
              <a:ext cx="288926" cy="26402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1" name="Group 94"/>
            <p:cNvGrpSpPr/>
            <p:nvPr/>
          </p:nvGrpSpPr>
          <p:grpSpPr bwMode="auto">
            <a:xfrm>
              <a:off x="3170238" y="2273300"/>
              <a:ext cx="1152525" cy="503238"/>
              <a:chOff x="1997" y="936"/>
              <a:chExt cx="726" cy="317"/>
            </a:xfrm>
          </p:grpSpPr>
          <p:sp>
            <p:nvSpPr>
              <p:cNvPr id="6222" name="Rectangle 46"/>
              <p:cNvSpPr>
                <a:spLocks noChangeArrowheads="1"/>
              </p:cNvSpPr>
              <p:nvPr/>
            </p:nvSpPr>
            <p:spPr bwMode="auto">
              <a:xfrm>
                <a:off x="1997" y="936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23" name="Rectangle 48"/>
              <p:cNvSpPr>
                <a:spLocks noChangeArrowheads="1"/>
              </p:cNvSpPr>
              <p:nvPr/>
            </p:nvSpPr>
            <p:spPr bwMode="auto">
              <a:xfrm>
                <a:off x="2360" y="936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2" name="Group 103"/>
            <p:cNvGrpSpPr/>
            <p:nvPr/>
          </p:nvGrpSpPr>
          <p:grpSpPr bwMode="auto">
            <a:xfrm>
              <a:off x="4572000" y="2346325"/>
              <a:ext cx="936625" cy="395288"/>
              <a:chOff x="2880" y="982"/>
              <a:chExt cx="590" cy="249"/>
            </a:xfrm>
          </p:grpSpPr>
          <p:sp>
            <p:nvSpPr>
              <p:cNvPr id="6220" name="Rectangle 49"/>
              <p:cNvSpPr>
                <a:spLocks noChangeArrowheads="1"/>
              </p:cNvSpPr>
              <p:nvPr/>
            </p:nvSpPr>
            <p:spPr bwMode="auto">
              <a:xfrm>
                <a:off x="2880" y="982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21" name="Rectangle 50"/>
              <p:cNvSpPr>
                <a:spLocks noChangeArrowheads="1"/>
              </p:cNvSpPr>
              <p:nvPr/>
            </p:nvSpPr>
            <p:spPr bwMode="auto">
              <a:xfrm>
                <a:off x="3198" y="982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3" name="Group 104"/>
            <p:cNvGrpSpPr/>
            <p:nvPr/>
          </p:nvGrpSpPr>
          <p:grpSpPr bwMode="auto">
            <a:xfrm>
              <a:off x="5691188" y="2346325"/>
              <a:ext cx="936625" cy="395288"/>
              <a:chOff x="3585" y="982"/>
              <a:chExt cx="590" cy="249"/>
            </a:xfrm>
          </p:grpSpPr>
          <p:sp>
            <p:nvSpPr>
              <p:cNvPr id="6218" name="Rectangle 51"/>
              <p:cNvSpPr>
                <a:spLocks noChangeArrowheads="1"/>
              </p:cNvSpPr>
              <p:nvPr/>
            </p:nvSpPr>
            <p:spPr bwMode="auto">
              <a:xfrm>
                <a:off x="3585" y="982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19" name="Rectangle 52"/>
              <p:cNvSpPr>
                <a:spLocks noChangeArrowheads="1"/>
              </p:cNvSpPr>
              <p:nvPr/>
            </p:nvSpPr>
            <p:spPr bwMode="auto">
              <a:xfrm>
                <a:off x="3903" y="982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4" name="Group 105"/>
            <p:cNvGrpSpPr/>
            <p:nvPr/>
          </p:nvGrpSpPr>
          <p:grpSpPr bwMode="auto">
            <a:xfrm>
              <a:off x="6808788" y="2346325"/>
              <a:ext cx="936625" cy="395288"/>
              <a:chOff x="4289" y="982"/>
              <a:chExt cx="590" cy="249"/>
            </a:xfrm>
          </p:grpSpPr>
          <p:sp>
            <p:nvSpPr>
              <p:cNvPr id="6216" name="Rectangle 53"/>
              <p:cNvSpPr>
                <a:spLocks noChangeArrowheads="1"/>
              </p:cNvSpPr>
              <p:nvPr/>
            </p:nvSpPr>
            <p:spPr bwMode="auto">
              <a:xfrm>
                <a:off x="4289" y="982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17" name="Rectangle 54"/>
              <p:cNvSpPr>
                <a:spLocks noChangeArrowheads="1"/>
              </p:cNvSpPr>
              <p:nvPr/>
            </p:nvSpPr>
            <p:spPr bwMode="auto">
              <a:xfrm>
                <a:off x="4607" y="982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6169" name="Line 55"/>
            <p:cNvSpPr>
              <a:spLocks noChangeShapeType="1"/>
            </p:cNvSpPr>
            <p:nvPr/>
          </p:nvSpPr>
          <p:spPr bwMode="auto">
            <a:xfrm>
              <a:off x="3995738" y="2562225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70" name="Line 56"/>
            <p:cNvSpPr>
              <a:spLocks noChangeShapeType="1"/>
            </p:cNvSpPr>
            <p:nvPr/>
          </p:nvSpPr>
          <p:spPr bwMode="auto">
            <a:xfrm>
              <a:off x="5338763" y="2552700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71" name="Line 57"/>
            <p:cNvSpPr>
              <a:spLocks noChangeShapeType="1"/>
            </p:cNvSpPr>
            <p:nvPr/>
          </p:nvSpPr>
          <p:spPr bwMode="auto">
            <a:xfrm>
              <a:off x="6461125" y="2562225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72" name="Text Box 59"/>
            <p:cNvSpPr txBox="1">
              <a:spLocks noChangeArrowheads="1"/>
            </p:cNvSpPr>
            <p:nvPr/>
          </p:nvSpPr>
          <p:spPr bwMode="auto">
            <a:xfrm>
              <a:off x="2771775" y="2941624"/>
              <a:ext cx="288926" cy="26402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5" name="Group 95"/>
            <p:cNvGrpSpPr/>
            <p:nvPr/>
          </p:nvGrpSpPr>
          <p:grpSpPr bwMode="auto">
            <a:xfrm>
              <a:off x="3170238" y="2776538"/>
              <a:ext cx="1152525" cy="503237"/>
              <a:chOff x="1997" y="1253"/>
              <a:chExt cx="726" cy="317"/>
            </a:xfrm>
          </p:grpSpPr>
          <p:sp>
            <p:nvSpPr>
              <p:cNvPr id="6214" name="Rectangle 58"/>
              <p:cNvSpPr>
                <a:spLocks noChangeArrowheads="1"/>
              </p:cNvSpPr>
              <p:nvPr/>
            </p:nvSpPr>
            <p:spPr bwMode="auto">
              <a:xfrm>
                <a:off x="1997" y="1253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15" name="Rectangle 60"/>
              <p:cNvSpPr>
                <a:spLocks noChangeArrowheads="1"/>
              </p:cNvSpPr>
              <p:nvPr/>
            </p:nvSpPr>
            <p:spPr bwMode="auto">
              <a:xfrm>
                <a:off x="2360" y="1253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6" name="Group 106"/>
            <p:cNvGrpSpPr/>
            <p:nvPr/>
          </p:nvGrpSpPr>
          <p:grpSpPr bwMode="auto">
            <a:xfrm>
              <a:off x="4572000" y="2849563"/>
              <a:ext cx="936625" cy="395287"/>
              <a:chOff x="2880" y="1299"/>
              <a:chExt cx="590" cy="249"/>
            </a:xfrm>
          </p:grpSpPr>
          <p:sp>
            <p:nvSpPr>
              <p:cNvPr id="6212" name="Rectangle 61"/>
              <p:cNvSpPr>
                <a:spLocks noChangeArrowheads="1"/>
              </p:cNvSpPr>
              <p:nvPr/>
            </p:nvSpPr>
            <p:spPr bwMode="auto">
              <a:xfrm>
                <a:off x="2880" y="1299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13" name="Rectangle 62"/>
              <p:cNvSpPr>
                <a:spLocks noChangeArrowheads="1"/>
              </p:cNvSpPr>
              <p:nvPr/>
            </p:nvSpPr>
            <p:spPr bwMode="auto">
              <a:xfrm>
                <a:off x="3198" y="1299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7" name="Group 107"/>
            <p:cNvGrpSpPr/>
            <p:nvPr/>
          </p:nvGrpSpPr>
          <p:grpSpPr bwMode="auto">
            <a:xfrm>
              <a:off x="5691188" y="2849563"/>
              <a:ext cx="936625" cy="395287"/>
              <a:chOff x="3585" y="1299"/>
              <a:chExt cx="590" cy="249"/>
            </a:xfrm>
          </p:grpSpPr>
          <p:sp>
            <p:nvSpPr>
              <p:cNvPr id="6210" name="Rectangle 63"/>
              <p:cNvSpPr>
                <a:spLocks noChangeArrowheads="1"/>
              </p:cNvSpPr>
              <p:nvPr/>
            </p:nvSpPr>
            <p:spPr bwMode="auto">
              <a:xfrm>
                <a:off x="3585" y="1299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1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11" name="Rectangle 64"/>
              <p:cNvSpPr>
                <a:spLocks noChangeArrowheads="1"/>
              </p:cNvSpPr>
              <p:nvPr/>
            </p:nvSpPr>
            <p:spPr bwMode="auto">
              <a:xfrm>
                <a:off x="3903" y="1299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8" name="Group 108"/>
            <p:cNvGrpSpPr/>
            <p:nvPr/>
          </p:nvGrpSpPr>
          <p:grpSpPr bwMode="auto">
            <a:xfrm>
              <a:off x="6808788" y="2849563"/>
              <a:ext cx="936625" cy="395287"/>
              <a:chOff x="4289" y="1299"/>
              <a:chExt cx="590" cy="249"/>
            </a:xfrm>
          </p:grpSpPr>
          <p:sp>
            <p:nvSpPr>
              <p:cNvPr id="6208" name="Rectangle 65"/>
              <p:cNvSpPr>
                <a:spLocks noChangeArrowheads="1"/>
              </p:cNvSpPr>
              <p:nvPr/>
            </p:nvSpPr>
            <p:spPr bwMode="auto">
              <a:xfrm>
                <a:off x="4289" y="1299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09" name="Rectangle 66"/>
              <p:cNvSpPr>
                <a:spLocks noChangeArrowheads="1"/>
              </p:cNvSpPr>
              <p:nvPr/>
            </p:nvSpPr>
            <p:spPr bwMode="auto">
              <a:xfrm>
                <a:off x="4607" y="1299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6177" name="Line 67"/>
            <p:cNvSpPr>
              <a:spLocks noChangeShapeType="1"/>
            </p:cNvSpPr>
            <p:nvPr/>
          </p:nvSpPr>
          <p:spPr bwMode="auto">
            <a:xfrm>
              <a:off x="3995738" y="3065463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78" name="Line 68"/>
            <p:cNvSpPr>
              <a:spLocks noChangeShapeType="1"/>
            </p:cNvSpPr>
            <p:nvPr/>
          </p:nvSpPr>
          <p:spPr bwMode="auto">
            <a:xfrm>
              <a:off x="5338763" y="3055938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79" name="Line 69"/>
            <p:cNvSpPr>
              <a:spLocks noChangeShapeType="1"/>
            </p:cNvSpPr>
            <p:nvPr/>
          </p:nvSpPr>
          <p:spPr bwMode="auto">
            <a:xfrm>
              <a:off x="6461125" y="3065463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80" name="Text Box 71"/>
            <p:cNvSpPr txBox="1">
              <a:spLocks noChangeArrowheads="1"/>
            </p:cNvSpPr>
            <p:nvPr/>
          </p:nvSpPr>
          <p:spPr bwMode="auto">
            <a:xfrm>
              <a:off x="2771775" y="3446449"/>
              <a:ext cx="288926" cy="264029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19" name="Group 96"/>
            <p:cNvGrpSpPr/>
            <p:nvPr/>
          </p:nvGrpSpPr>
          <p:grpSpPr bwMode="auto">
            <a:xfrm>
              <a:off x="3170238" y="3281363"/>
              <a:ext cx="1152525" cy="503237"/>
              <a:chOff x="1997" y="1571"/>
              <a:chExt cx="726" cy="317"/>
            </a:xfrm>
          </p:grpSpPr>
          <p:sp>
            <p:nvSpPr>
              <p:cNvPr id="6206" name="Rectangle 70"/>
              <p:cNvSpPr>
                <a:spLocks noChangeArrowheads="1"/>
              </p:cNvSpPr>
              <p:nvPr/>
            </p:nvSpPr>
            <p:spPr bwMode="auto">
              <a:xfrm>
                <a:off x="1997" y="1571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v</a:t>
                </a:r>
                <a:r>
                  <a:rPr lang="en-US" altLang="zh-CN" sz="1800" baseline="-25000" dirty="0" err="1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07" name="Rectangle 72"/>
              <p:cNvSpPr>
                <a:spLocks noChangeArrowheads="1"/>
              </p:cNvSpPr>
              <p:nvPr/>
            </p:nvSpPr>
            <p:spPr bwMode="auto">
              <a:xfrm>
                <a:off x="2360" y="1571"/>
                <a:ext cx="363" cy="317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0" name="Group 110"/>
            <p:cNvGrpSpPr/>
            <p:nvPr/>
          </p:nvGrpSpPr>
          <p:grpSpPr bwMode="auto">
            <a:xfrm>
              <a:off x="4572000" y="3354388"/>
              <a:ext cx="936625" cy="395287"/>
              <a:chOff x="2880" y="1617"/>
              <a:chExt cx="590" cy="249"/>
            </a:xfrm>
          </p:grpSpPr>
          <p:sp>
            <p:nvSpPr>
              <p:cNvPr id="6204" name="Rectangle 73"/>
              <p:cNvSpPr>
                <a:spLocks noChangeArrowheads="1"/>
              </p:cNvSpPr>
              <p:nvPr/>
            </p:nvSpPr>
            <p:spPr bwMode="auto">
              <a:xfrm>
                <a:off x="2880" y="1617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0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05" name="Rectangle 74"/>
              <p:cNvSpPr>
                <a:spLocks noChangeArrowheads="1"/>
              </p:cNvSpPr>
              <p:nvPr/>
            </p:nvSpPr>
            <p:spPr bwMode="auto">
              <a:xfrm>
                <a:off x="3198" y="1617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1" name="Group 111"/>
            <p:cNvGrpSpPr/>
            <p:nvPr/>
          </p:nvGrpSpPr>
          <p:grpSpPr bwMode="auto">
            <a:xfrm>
              <a:off x="5691188" y="3354388"/>
              <a:ext cx="936625" cy="395287"/>
              <a:chOff x="3585" y="1617"/>
              <a:chExt cx="590" cy="249"/>
            </a:xfrm>
          </p:grpSpPr>
          <p:sp>
            <p:nvSpPr>
              <p:cNvPr id="6202" name="Rectangle 75"/>
              <p:cNvSpPr>
                <a:spLocks noChangeArrowheads="1"/>
              </p:cNvSpPr>
              <p:nvPr/>
            </p:nvSpPr>
            <p:spPr bwMode="auto">
              <a:xfrm>
                <a:off x="3585" y="1617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2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03" name="Rectangle 76"/>
              <p:cNvSpPr>
                <a:spLocks noChangeArrowheads="1"/>
              </p:cNvSpPr>
              <p:nvPr/>
            </p:nvSpPr>
            <p:spPr bwMode="auto">
              <a:xfrm>
                <a:off x="3903" y="1617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2" name="Group 112"/>
            <p:cNvGrpSpPr/>
            <p:nvPr/>
          </p:nvGrpSpPr>
          <p:grpSpPr bwMode="auto">
            <a:xfrm>
              <a:off x="6808788" y="3354388"/>
              <a:ext cx="936625" cy="395287"/>
              <a:chOff x="4289" y="1617"/>
              <a:chExt cx="590" cy="249"/>
            </a:xfrm>
          </p:grpSpPr>
          <p:sp>
            <p:nvSpPr>
              <p:cNvPr id="6200" name="Rectangle 77"/>
              <p:cNvSpPr>
                <a:spLocks noChangeArrowheads="1"/>
              </p:cNvSpPr>
              <p:nvPr/>
            </p:nvSpPr>
            <p:spPr bwMode="auto">
              <a:xfrm>
                <a:off x="4289" y="1617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3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201" name="Rectangle 78"/>
              <p:cNvSpPr>
                <a:spLocks noChangeArrowheads="1"/>
              </p:cNvSpPr>
              <p:nvPr/>
            </p:nvSpPr>
            <p:spPr bwMode="auto">
              <a:xfrm>
                <a:off x="4607" y="1617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6185" name="Line 79"/>
            <p:cNvSpPr>
              <a:spLocks noChangeShapeType="1"/>
            </p:cNvSpPr>
            <p:nvPr/>
          </p:nvSpPr>
          <p:spPr bwMode="auto">
            <a:xfrm>
              <a:off x="3995738" y="3570288"/>
              <a:ext cx="5762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86" name="Line 80"/>
            <p:cNvSpPr>
              <a:spLocks noChangeShapeType="1"/>
            </p:cNvSpPr>
            <p:nvPr/>
          </p:nvSpPr>
          <p:spPr bwMode="auto">
            <a:xfrm>
              <a:off x="5338763" y="3560763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87" name="Line 81"/>
            <p:cNvSpPr>
              <a:spLocks noChangeShapeType="1"/>
            </p:cNvSpPr>
            <p:nvPr/>
          </p:nvSpPr>
          <p:spPr bwMode="auto">
            <a:xfrm>
              <a:off x="6461125" y="3570288"/>
              <a:ext cx="360363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3" name="Group 109"/>
            <p:cNvGrpSpPr/>
            <p:nvPr/>
          </p:nvGrpSpPr>
          <p:grpSpPr bwMode="auto">
            <a:xfrm>
              <a:off x="7956550" y="2847975"/>
              <a:ext cx="936625" cy="395288"/>
              <a:chOff x="5012" y="1298"/>
              <a:chExt cx="590" cy="249"/>
            </a:xfrm>
          </p:grpSpPr>
          <p:sp>
            <p:nvSpPr>
              <p:cNvPr id="6198" name="Rectangle 82"/>
              <p:cNvSpPr>
                <a:spLocks noChangeArrowheads="1"/>
              </p:cNvSpPr>
              <p:nvPr/>
            </p:nvSpPr>
            <p:spPr bwMode="auto">
              <a:xfrm>
                <a:off x="5012" y="1298"/>
                <a:ext cx="317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4</a:t>
                </a:r>
                <a:endParaRPr lang="en-US" altLang="zh-CN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6199" name="Rectangle 83"/>
              <p:cNvSpPr>
                <a:spLocks noChangeArrowheads="1"/>
              </p:cNvSpPr>
              <p:nvPr/>
            </p:nvSpPr>
            <p:spPr bwMode="auto">
              <a:xfrm>
                <a:off x="5330" y="1298"/>
                <a:ext cx="272" cy="249"/>
              </a:xfrm>
              <a:prstGeom prst="rect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∧</a:t>
                </a:r>
                <a:endParaRPr lang="en-US" altLang="zh-CN" sz="18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6189" name="Line 84"/>
            <p:cNvSpPr>
              <a:spLocks noChangeShapeType="1"/>
            </p:cNvSpPr>
            <p:nvPr/>
          </p:nvSpPr>
          <p:spPr bwMode="auto">
            <a:xfrm>
              <a:off x="7608888" y="3063875"/>
              <a:ext cx="360362" cy="0"/>
            </a:xfrm>
            <a:prstGeom prst="line">
              <a:avLst/>
            </a:prstGeom>
            <a:noFill/>
            <a:ln w="28575">
              <a:solidFill>
                <a:srgbClr val="3333FF"/>
              </a:solidFill>
              <a:round/>
              <a:tailEnd type="triangle" w="med" len="lg"/>
            </a:ln>
          </p:spPr>
          <p:txBody>
            <a:bodyPr wrap="none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90" name="Text Box 85"/>
          <p:cNvSpPr txBox="1">
            <a:spLocks noChangeArrowheads="1"/>
          </p:cNvSpPr>
          <p:nvPr/>
        </p:nvSpPr>
        <p:spPr bwMode="auto">
          <a:xfrm>
            <a:off x="3898474" y="2900649"/>
            <a:ext cx="2376488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</a:t>
            </a:r>
            <a:r>
              <a:rPr lang="en-US" altLang="zh-CN" sz="20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=2</a:t>
            </a:r>
            <a:r>
              <a:rPr lang="zh-CN" altLang="en-US" sz="20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en-US" altLang="zh-CN" sz="2000" dirty="0" err="1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zh-CN" altLang="en-US" sz="20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序列：</a:t>
            </a:r>
            <a:endParaRPr lang="zh-CN" altLang="en-US" sz="2000" dirty="0">
              <a:solidFill>
                <a:srgbClr val="CC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878" name="Text Box 86"/>
          <p:cNvSpPr txBox="1">
            <a:spLocks noChangeArrowheads="1"/>
          </p:cNvSpPr>
          <p:nvPr/>
        </p:nvSpPr>
        <p:spPr bwMode="auto">
          <a:xfrm>
            <a:off x="4827615" y="3567462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879" name="Text Box 87"/>
          <p:cNvSpPr txBox="1">
            <a:spLocks noChangeArrowheads="1"/>
          </p:cNvSpPr>
          <p:nvPr/>
        </p:nvSpPr>
        <p:spPr bwMode="auto">
          <a:xfrm>
            <a:off x="5546754" y="3567462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880" name="Text Box 88"/>
          <p:cNvSpPr txBox="1">
            <a:spLocks noChangeArrowheads="1"/>
          </p:cNvSpPr>
          <p:nvPr/>
        </p:nvSpPr>
        <p:spPr bwMode="auto">
          <a:xfrm>
            <a:off x="6196041" y="3567462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881" name="Text Box 89"/>
          <p:cNvSpPr txBox="1">
            <a:spLocks noChangeArrowheads="1"/>
          </p:cNvSpPr>
          <p:nvPr/>
        </p:nvSpPr>
        <p:spPr bwMode="auto">
          <a:xfrm>
            <a:off x="6915179" y="3567462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882" name="Text Box 90"/>
          <p:cNvSpPr txBox="1">
            <a:spLocks noChangeArrowheads="1"/>
          </p:cNvSpPr>
          <p:nvPr/>
        </p:nvSpPr>
        <p:spPr bwMode="auto">
          <a:xfrm>
            <a:off x="7564466" y="3567462"/>
            <a:ext cx="288925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883" name="Text Box 91"/>
          <p:cNvSpPr txBox="1">
            <a:spLocks noChangeArrowheads="1"/>
          </p:cNvSpPr>
          <p:nvPr/>
        </p:nvSpPr>
        <p:spPr bwMode="auto">
          <a:xfrm>
            <a:off x="5125019" y="3927422"/>
            <a:ext cx="2376487" cy="24574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遍历过程结束</a:t>
            </a:r>
            <a:endParaRPr lang="zh-CN" altLang="en-US" sz="20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197" name="Text Box 113"/>
          <p:cNvSpPr txBox="1">
            <a:spLocks noChangeArrowheads="1"/>
          </p:cNvSpPr>
          <p:nvPr/>
        </p:nvSpPr>
        <p:spPr bwMode="auto">
          <a:xfrm>
            <a:off x="142845" y="74289"/>
            <a:ext cx="3286148" cy="337185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深度优先遍历过程演示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2" name="Freeform 12"/>
          <p:cNvSpPr/>
          <p:nvPr/>
        </p:nvSpPr>
        <p:spPr bwMode="auto">
          <a:xfrm>
            <a:off x="617512" y="3000381"/>
            <a:ext cx="630239" cy="588963"/>
          </a:xfrm>
          <a:custGeom>
            <a:avLst/>
            <a:gdLst>
              <a:gd name="T0" fmla="*/ 0 w 397"/>
              <a:gd name="T1" fmla="*/ 371 h 371"/>
              <a:gd name="T2" fmla="*/ 397 w 397"/>
              <a:gd name="T3" fmla="*/ 0 h 371"/>
              <a:gd name="T4" fmla="*/ 0 60000 65536"/>
              <a:gd name="T5" fmla="*/ 0 60000 65536"/>
              <a:gd name="T6" fmla="*/ 0 w 397"/>
              <a:gd name="T7" fmla="*/ 0 h 371"/>
              <a:gd name="T8" fmla="*/ 397 w 397"/>
              <a:gd name="T9" fmla="*/ 371 h 37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7" h="371">
                <a:moveTo>
                  <a:pt x="0" y="371"/>
                </a:moveTo>
                <a:lnTo>
                  <a:pt x="397" y="0"/>
                </a:lnTo>
              </a:path>
            </a:pathLst>
          </a:custGeom>
          <a:noFill/>
          <a:ln w="28575">
            <a:solidFill>
              <a:srgbClr val="FF00FF"/>
            </a:solidFill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3" name="Line 17"/>
          <p:cNvSpPr>
            <a:spLocks noChangeShapeType="1"/>
          </p:cNvSpPr>
          <p:nvPr/>
        </p:nvSpPr>
        <p:spPr bwMode="auto">
          <a:xfrm>
            <a:off x="1785919" y="3013082"/>
            <a:ext cx="647700" cy="576263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Line 14"/>
          <p:cNvSpPr>
            <a:spLocks noChangeShapeType="1"/>
          </p:cNvSpPr>
          <p:nvPr/>
        </p:nvSpPr>
        <p:spPr bwMode="auto">
          <a:xfrm>
            <a:off x="1760520" y="3786197"/>
            <a:ext cx="503239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 type="arrow"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Line 19"/>
          <p:cNvSpPr>
            <a:spLocks noChangeShapeType="1"/>
          </p:cNvSpPr>
          <p:nvPr/>
        </p:nvSpPr>
        <p:spPr bwMode="auto">
          <a:xfrm>
            <a:off x="1584304" y="4105286"/>
            <a:ext cx="0" cy="4318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6" name="Line 19"/>
          <p:cNvSpPr>
            <a:spLocks noChangeShapeType="1"/>
          </p:cNvSpPr>
          <p:nvPr/>
        </p:nvSpPr>
        <p:spPr bwMode="auto">
          <a:xfrm>
            <a:off x="1441428" y="4092586"/>
            <a:ext cx="0" cy="431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 type="arrow"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Line 14"/>
          <p:cNvSpPr>
            <a:spLocks noChangeShapeType="1"/>
          </p:cNvSpPr>
          <p:nvPr/>
        </p:nvSpPr>
        <p:spPr bwMode="auto">
          <a:xfrm>
            <a:off x="1731948" y="3941773"/>
            <a:ext cx="503239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tailEnd type="arrow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Line 17"/>
          <p:cNvSpPr>
            <a:spLocks noChangeShapeType="1"/>
          </p:cNvSpPr>
          <p:nvPr/>
        </p:nvSpPr>
        <p:spPr bwMode="auto">
          <a:xfrm>
            <a:off x="1701781" y="3181356"/>
            <a:ext cx="584204" cy="533404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 type="arrow"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Freeform 12"/>
          <p:cNvSpPr/>
          <p:nvPr/>
        </p:nvSpPr>
        <p:spPr bwMode="auto">
          <a:xfrm>
            <a:off x="709588" y="3143257"/>
            <a:ext cx="630239" cy="588963"/>
          </a:xfrm>
          <a:custGeom>
            <a:avLst/>
            <a:gdLst>
              <a:gd name="T0" fmla="*/ 0 w 397"/>
              <a:gd name="T1" fmla="*/ 371 h 371"/>
              <a:gd name="T2" fmla="*/ 397 w 397"/>
              <a:gd name="T3" fmla="*/ 0 h 371"/>
              <a:gd name="T4" fmla="*/ 0 60000 65536"/>
              <a:gd name="T5" fmla="*/ 0 60000 65536"/>
              <a:gd name="T6" fmla="*/ 0 w 397"/>
              <a:gd name="T7" fmla="*/ 0 h 371"/>
              <a:gd name="T8" fmla="*/ 397 w 397"/>
              <a:gd name="T9" fmla="*/ 371 h 37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7" h="371">
                <a:moveTo>
                  <a:pt x="0" y="371"/>
                </a:moveTo>
                <a:lnTo>
                  <a:pt x="397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ash"/>
            <a:round/>
            <a:headEnd type="arrow"/>
            <a:tailEnd type="none" w="med" len="lg"/>
          </a:ln>
        </p:spPr>
        <p:txBody>
          <a:bodyPr wrap="none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0" name="Oval 7"/>
          <p:cNvSpPr>
            <a:spLocks noChangeArrowheads="1"/>
          </p:cNvSpPr>
          <p:nvPr/>
        </p:nvSpPr>
        <p:spPr bwMode="auto">
          <a:xfrm>
            <a:off x="1289036" y="36496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1" name="Oval 8"/>
          <p:cNvSpPr>
            <a:spLocks noChangeArrowheads="1"/>
          </p:cNvSpPr>
          <p:nvPr/>
        </p:nvSpPr>
        <p:spPr bwMode="auto">
          <a:xfrm>
            <a:off x="352411" y="36496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2" name="Oval 9"/>
          <p:cNvSpPr>
            <a:spLocks noChangeArrowheads="1"/>
          </p:cNvSpPr>
          <p:nvPr/>
        </p:nvSpPr>
        <p:spPr bwMode="auto">
          <a:xfrm>
            <a:off x="2224075" y="36496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3" name="Oval 10"/>
          <p:cNvSpPr>
            <a:spLocks noChangeArrowheads="1"/>
          </p:cNvSpPr>
          <p:nvPr/>
        </p:nvSpPr>
        <p:spPr bwMode="auto">
          <a:xfrm>
            <a:off x="1289036" y="27860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4" name="Oval 11"/>
          <p:cNvSpPr>
            <a:spLocks noChangeArrowheads="1"/>
          </p:cNvSpPr>
          <p:nvPr/>
        </p:nvSpPr>
        <p:spPr bwMode="auto">
          <a:xfrm>
            <a:off x="1289036" y="45132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4" name="组合 126"/>
          <p:cNvGrpSpPr/>
          <p:nvPr/>
        </p:nvGrpSpPr>
        <p:grpSpPr>
          <a:xfrm>
            <a:off x="3708722" y="4381510"/>
            <a:ext cx="4857784" cy="691541"/>
            <a:chOff x="3708722" y="5238757"/>
            <a:chExt cx="4857784" cy="691541"/>
          </a:xfrm>
        </p:grpSpPr>
        <p:sp>
          <p:nvSpPr>
            <p:cNvPr id="125" name="TextBox 124"/>
            <p:cNvSpPr txBox="1"/>
            <p:nvPr/>
          </p:nvSpPr>
          <p:spPr>
            <a:xfrm>
              <a:off x="3708722" y="5593113"/>
              <a:ext cx="485778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DFS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思路：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距离初始顶点</a:t>
              </a:r>
              <a:r>
                <a:rPr lang="zh-CN" altLang="en-US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越远越优先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访问！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6" name="下箭头 125"/>
            <p:cNvSpPr/>
            <p:nvPr/>
          </p:nvSpPr>
          <p:spPr>
            <a:xfrm>
              <a:off x="6241824" y="5238757"/>
              <a:ext cx="142876" cy="285752"/>
            </a:xfrm>
            <a:prstGeom prst="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8" name="左弧形箭头 127"/>
          <p:cNvSpPr/>
          <p:nvPr/>
        </p:nvSpPr>
        <p:spPr>
          <a:xfrm>
            <a:off x="393668" y="2560677"/>
            <a:ext cx="285752" cy="642943"/>
          </a:xfrm>
          <a:prstGeom prst="curved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78" grpId="0"/>
      <p:bldP spid="33879" grpId="0"/>
      <p:bldP spid="33880" grpId="0"/>
      <p:bldP spid="33881" grpId="0"/>
      <p:bldP spid="33882" grpId="0"/>
      <p:bldP spid="33883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679500"/>
            <a:ext cx="7704000" cy="452564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(int A[M][N],int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m,int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n) 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//BFS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b="0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1800" b="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QNode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e,e1;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  <a:spcBef>
                <a:spcPts val="12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</a:t>
            </a:r>
            <a:r>
              <a:rPr lang="en-US" altLang="zh-CN" sz="1800" b="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!</a:t>
            </a:r>
            <a:r>
              <a:rPr lang="en-US" altLang="zh-CN" sz="1800" b="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QueueEmpty</a:t>
            </a:r>
            <a:r>
              <a:rPr lang="en-US" altLang="zh-CN" sz="1800" b="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int </a:t>
            </a:r>
            <a:r>
              <a:rPr lang="en-US" altLang="zh-CN" sz="1800" b="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r>
              <a:rPr lang="en-US" altLang="zh-CN" sz="1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=Count(</a:t>
            </a:r>
            <a:r>
              <a:rPr lang="en-US" altLang="zh-CN" sz="1800" b="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求队列中元素个数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for (int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cnt;i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     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处理一层的元素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qu,e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       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出队元素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int x=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int y=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e.y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for (int di=0;di&lt;4;di++)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{  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x+dx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[di];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y+dy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[di];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if (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&gt;=0&amp;&amp;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&lt;m&amp;&amp;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&gt;=0 &amp;&amp; 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&lt;n &amp;&amp; visited[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]==0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endParaRPr lang="zh-CN" altLang="en-US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7191" y="1098923"/>
            <a:ext cx="7929619" cy="394779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{  if (A[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]==1) return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 e1.x=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e1.y=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enQueue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(qu,e1);       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//(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nx,ny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进队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  visited[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nx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]=1;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lang="en-US" altLang="zh-CN" sz="1800" b="0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1800" b="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++;</a:t>
            </a:r>
            <a:endParaRPr lang="zh-CN" altLang="zh-CN" sz="1800" b="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return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100"/>
              </a:lnSpc>
              <a:spcBef>
                <a:spcPts val="6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536" y="699542"/>
            <a:ext cx="140364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844" y="699542"/>
            <a:ext cx="8858312" cy="47326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shortestdist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(int A[M][N],int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m,int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n)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求解算法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InitQueue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初始化队列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endParaRPr lang="en-US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for(int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M;i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for(int j=0;j&lt;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N;j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visited[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][j]=0;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bool find=false;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12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x,y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(int 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m;i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找到任意一个陆地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x,y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for (int j=0;j&lt;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n;j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if(</a:t>
            </a:r>
            <a:r>
              <a:rPr lang="en-US" altLang="zh-CN" sz="1800" b="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A[</a:t>
            </a:r>
            <a:r>
              <a:rPr lang="en-US" altLang="zh-CN" sz="1800" b="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][j]==1 &amp;&amp; !find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endParaRPr lang="zh-CN" altLang="en-US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7190" y="1056741"/>
            <a:ext cx="7929619" cy="386524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{  find=true;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x=</a:t>
            </a:r>
            <a:r>
              <a:rPr lang="en-US" altLang="zh-CN" sz="1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y=j;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break;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zh-CN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(find) break;			</a:t>
            </a:r>
            <a:r>
              <a:rPr lang="en-US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找到任意陆地后退出循环</a:t>
            </a:r>
            <a:endParaRPr lang="zh-CN" altLang="zh-CN" sz="1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7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endParaRPr lang="zh-CN" altLang="en-US" sz="1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512" y="716458"/>
            <a:ext cx="140364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7191" y="843562"/>
            <a:ext cx="7929619" cy="364236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zh-CN" sz="1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dfs</a:t>
            </a: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A,m,n,x,y</a:t>
            </a: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zh-CN" sz="2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4000"/>
              </a:lnSpc>
            </a:pP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</a:t>
            </a:r>
            <a:r>
              <a:rPr lang="en-US" altLang="zh-CN" sz="2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bfs</a:t>
            </a: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A,m,n</a:t>
            </a: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zh-CN" sz="2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4000"/>
              </a:lnSpc>
            </a:pP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2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DestroyQueue</a:t>
            </a: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</a:t>
            </a: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		</a:t>
            </a:r>
            <a:r>
              <a:rPr lang="en-US" altLang="zh-CN" sz="2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2800" b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销毁队列</a:t>
            </a:r>
            <a:endParaRPr lang="zh-CN" altLang="zh-CN" sz="2800" b="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4000"/>
              </a:lnSpc>
            </a:pP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 </a:t>
            </a:r>
            <a:r>
              <a:rPr lang="en-US" altLang="zh-CN" sz="2800" b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ans</a:t>
            </a: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28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4000"/>
              </a:lnSpc>
            </a:pPr>
            <a:r>
              <a:rPr lang="en-US" altLang="zh-CN" sz="28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2000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96544" y="43797"/>
            <a:ext cx="3643339" cy="361950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算法的多维性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898" y="677444"/>
            <a:ext cx="3143272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同一问题的多种解法。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2722562" y="1790692"/>
            <a:ext cx="2233612" cy="158432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l" eaLnBrk="1" hangingPunct="1"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迷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宫问题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23"/>
          <p:cNvGrpSpPr/>
          <p:nvPr/>
        </p:nvGrpSpPr>
        <p:grpSpPr>
          <a:xfrm>
            <a:off x="1640309" y="1055019"/>
            <a:ext cx="2663825" cy="880139"/>
            <a:chOff x="1926056" y="2496497"/>
            <a:chExt cx="2663825" cy="880139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1926056" y="2496497"/>
              <a:ext cx="2663825" cy="3371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用栈方法求解</a:t>
              </a:r>
              <a:endPara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3143240" y="3000372"/>
              <a:ext cx="276236" cy="376264"/>
            </a:xfrm>
            <a:prstGeom prst="line">
              <a:avLst/>
            </a:prstGeom>
            <a:noFill/>
            <a:ln w="38100">
              <a:solidFill>
                <a:srgbClr val="808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3" name="组合 24"/>
          <p:cNvGrpSpPr/>
          <p:nvPr/>
        </p:nvGrpSpPr>
        <p:grpSpPr>
          <a:xfrm>
            <a:off x="4743446" y="1158416"/>
            <a:ext cx="3065474" cy="895082"/>
            <a:chOff x="5029194" y="2599897"/>
            <a:chExt cx="3065474" cy="895081"/>
          </a:xfrm>
        </p:grpSpPr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5357818" y="2599897"/>
              <a:ext cx="2736850" cy="3371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用队列方法求解</a:t>
              </a:r>
              <a:endPara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5029194" y="3045691"/>
              <a:ext cx="425455" cy="449287"/>
            </a:xfrm>
            <a:prstGeom prst="line">
              <a:avLst/>
            </a:prstGeom>
            <a:noFill/>
            <a:ln w="38100">
              <a:solidFill>
                <a:srgbClr val="808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4" name="组合 26"/>
          <p:cNvGrpSpPr/>
          <p:nvPr/>
        </p:nvGrpSpPr>
        <p:grpSpPr>
          <a:xfrm>
            <a:off x="1464057" y="3159118"/>
            <a:ext cx="2879725" cy="863941"/>
            <a:chOff x="1749805" y="4600596"/>
            <a:chExt cx="2879725" cy="863941"/>
          </a:xfrm>
        </p:grpSpPr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1749805" y="5127352"/>
              <a:ext cx="2879725" cy="3371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用图搜索方法求解</a:t>
              </a:r>
              <a:endPara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 flipV="1">
              <a:off x="3071802" y="4600596"/>
              <a:ext cx="276236" cy="471477"/>
            </a:xfrm>
            <a:prstGeom prst="line">
              <a:avLst/>
            </a:prstGeom>
            <a:noFill/>
            <a:ln w="38100">
              <a:solidFill>
                <a:srgbClr val="808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grpSp>
        <p:nvGrpSpPr>
          <p:cNvPr id="5" name="组合 25"/>
          <p:cNvGrpSpPr/>
          <p:nvPr/>
        </p:nvGrpSpPr>
        <p:grpSpPr>
          <a:xfrm>
            <a:off x="4718052" y="3087683"/>
            <a:ext cx="2952751" cy="942021"/>
            <a:chOff x="5003800" y="4529161"/>
            <a:chExt cx="2952751" cy="942021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5148263" y="5133997"/>
              <a:ext cx="2808288" cy="3371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用递归方法求解</a:t>
              </a:r>
              <a:endPara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5003800" y="4529161"/>
              <a:ext cx="425456" cy="471476"/>
            </a:xfrm>
            <a:custGeom>
              <a:avLst/>
              <a:gdLst>
                <a:gd name="T0" fmla="*/ 304 w 304"/>
                <a:gd name="T1" fmla="*/ 349 h 349"/>
                <a:gd name="T2" fmla="*/ 0 w 304"/>
                <a:gd name="T3" fmla="*/ 0 h 349"/>
                <a:gd name="T4" fmla="*/ 0 60000 65536"/>
                <a:gd name="T5" fmla="*/ 0 60000 65536"/>
                <a:gd name="T6" fmla="*/ 0 w 304"/>
                <a:gd name="T7" fmla="*/ 0 h 349"/>
                <a:gd name="T8" fmla="*/ 304 w 304"/>
                <a:gd name="T9" fmla="*/ 349 h 3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4" h="349">
                  <a:moveTo>
                    <a:pt x="304" y="349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808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2537425" y="4453666"/>
            <a:ext cx="4000528" cy="311150"/>
          </a:xfrm>
          <a:prstGeom prst="rect">
            <a:avLst/>
          </a:prstGeom>
          <a:noFill/>
          <a:ln w="3175" algn="ctr">
            <a:noFill/>
            <a:miter lim="800000"/>
          </a:ln>
          <a:effectLst/>
        </p:spPr>
        <p:txBody>
          <a:bodyPr wrap="square" lIns="91435" tIns="45719" rIns="91435" bIns="45719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zh-CN" alt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各种求解方法的特点和差别</a:t>
            </a:r>
            <a:endParaRPr lang="zh-CN" altLang="en-US" sz="180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343" y="1160148"/>
            <a:ext cx="2362040" cy="31184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73" y="804241"/>
            <a:ext cx="2418278" cy="3770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bldLvl="0" animBg="1"/>
      <p:bldP spid="23" grpId="1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9542"/>
            <a:ext cx="7776864" cy="37444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516" y="4659982"/>
            <a:ext cx="842493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本课件版权归清华大学出版社所有，仅提供教师教学使用，其他用途一律视为侵权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9944" y="593012"/>
            <a:ext cx="7286676" cy="42926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无向图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G=（V, E），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其中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V={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a,b,c,d,e,f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},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E={(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a,b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a,c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b,e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c,f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f,d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e,d</a:t>
            </a: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)}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对该图进行深度优先排序，得到的顶点序列正确的是（  ）。</a:t>
            </a:r>
            <a:b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</a:b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A.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a，b，e，c，d，f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B.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a，c，f，e，b，d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C.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a，e，b，c，f，d</a:t>
            </a:r>
            <a:endParaRPr 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D. </a:t>
            </a:r>
            <a:r>
              <a:rPr lang="en-US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a，e，d，f，c，b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1283" y="123478"/>
            <a:ext cx="1000100" cy="785817"/>
            <a:chOff x="5703182" y="3835411"/>
            <a:chExt cx="1238250" cy="1236663"/>
          </a:xfrm>
        </p:grpSpPr>
        <p:grpSp>
          <p:nvGrpSpPr>
            <p:cNvPr id="4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10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 sz="18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 sz="18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 sz="18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Text Box 23"/>
            <p:cNvSpPr txBox="1">
              <a:spLocks noChangeArrowheads="1"/>
            </p:cNvSpPr>
            <p:nvPr/>
          </p:nvSpPr>
          <p:spPr bwMode="gray">
            <a:xfrm>
              <a:off x="5767677" y="4154859"/>
              <a:ext cx="1082674" cy="53063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499742"/>
            <a:ext cx="2249824" cy="2249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55715" y="736403"/>
            <a:ext cx="685804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E={(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a,b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a,e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a,c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b,e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c,f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f,d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),(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e,d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)}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36"/>
          <p:cNvGrpSpPr/>
          <p:nvPr/>
        </p:nvGrpSpPr>
        <p:grpSpPr>
          <a:xfrm>
            <a:off x="1331640" y="1635646"/>
            <a:ext cx="6408712" cy="3240360"/>
            <a:chOff x="1285852" y="857232"/>
            <a:chExt cx="3429024" cy="2071702"/>
          </a:xfrm>
        </p:grpSpPr>
        <p:sp>
          <p:nvSpPr>
            <p:cNvPr id="3" name="椭圆 2"/>
            <p:cNvSpPr/>
            <p:nvPr/>
          </p:nvSpPr>
          <p:spPr>
            <a:xfrm>
              <a:off x="128585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57422" y="857232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357422" y="1643050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357422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286116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286248" y="2500306"/>
              <a:ext cx="428628" cy="4286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0" name="直接连接符 9"/>
            <p:cNvCxnSpPr>
              <a:stCxn id="3" idx="7"/>
              <a:endCxn id="4" idx="2"/>
            </p:cNvCxnSpPr>
            <p:nvPr/>
          </p:nvCxnSpPr>
          <p:spPr>
            <a:xfrm rot="5400000" flipH="1" flipV="1">
              <a:off x="1687428" y="1035828"/>
              <a:ext cx="634275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3" idx="6"/>
              <a:endCxn id="5" idx="2"/>
            </p:cNvCxnSpPr>
            <p:nvPr/>
          </p:nvCxnSpPr>
          <p:spPr>
            <a:xfrm>
              <a:off x="1714480" y="1857364"/>
              <a:ext cx="64294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3" idx="5"/>
              <a:endCxn id="6" idx="2"/>
            </p:cNvCxnSpPr>
            <p:nvPr/>
          </p:nvCxnSpPr>
          <p:spPr>
            <a:xfrm rot="16200000" flipH="1">
              <a:off x="1651709" y="2008906"/>
              <a:ext cx="705713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6" idx="6"/>
              <a:endCxn id="7" idx="2"/>
            </p:cNvCxnSpPr>
            <p:nvPr/>
          </p:nvCxnSpPr>
          <p:spPr>
            <a:xfrm>
              <a:off x="2786050" y="2714620"/>
              <a:ext cx="500066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7" idx="6"/>
              <a:endCxn id="8" idx="2"/>
            </p:cNvCxnSpPr>
            <p:nvPr/>
          </p:nvCxnSpPr>
          <p:spPr>
            <a:xfrm>
              <a:off x="3714744" y="2714620"/>
              <a:ext cx="571504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5" idx="6"/>
              <a:endCxn id="8" idx="1"/>
            </p:cNvCxnSpPr>
            <p:nvPr/>
          </p:nvCxnSpPr>
          <p:spPr>
            <a:xfrm>
              <a:off x="2786050" y="1857364"/>
              <a:ext cx="1562969" cy="7057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右弧形箭头 21"/>
            <p:cNvSpPr/>
            <p:nvPr/>
          </p:nvSpPr>
          <p:spPr>
            <a:xfrm>
              <a:off x="3428992" y="857232"/>
              <a:ext cx="285752" cy="642942"/>
            </a:xfrm>
            <a:prstGeom prst="curvedLef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24" name="直接连接符 23"/>
            <p:cNvCxnSpPr>
              <a:stCxn id="4" idx="4"/>
              <a:endCxn id="5" idx="0"/>
            </p:cNvCxnSpPr>
            <p:nvPr/>
          </p:nvCxnSpPr>
          <p:spPr>
            <a:xfrm rot="5400000">
              <a:off x="2393141" y="1464455"/>
              <a:ext cx="35719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54" y="1035425"/>
            <a:ext cx="2499742" cy="2499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0.|0.5|2."/>
</p:tagLst>
</file>

<file path=ppt/tags/tag2.xml><?xml version="1.0" encoding="utf-8"?>
<p:tagLst xmlns:p="http://schemas.openxmlformats.org/presentationml/2006/main">
  <p:tag name="TIMING" val="|0.|0.5|2."/>
</p:tagLst>
</file>

<file path=ppt/tags/tag3.xml><?xml version="1.0" encoding="utf-8"?>
<p:tagLst xmlns:p="http://schemas.openxmlformats.org/presentationml/2006/main">
  <p:tag name="COMMONDATA" val="eyJoZGlkIjoiMDY2MjQwNzI0OTM0YTU2NzllMzQyZjJkMjRkOWNhZj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第1章绪论-1（数据结构总览）</Template>
  <TotalTime>0</TotalTime>
  <Words>14518</Words>
  <Application>WPS 演示</Application>
  <PresentationFormat>全屏显示(16:9)</PresentationFormat>
  <Paragraphs>1470</Paragraphs>
  <Slides>76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8" baseType="lpstr">
      <vt:lpstr>Arial</vt:lpstr>
      <vt:lpstr>宋体</vt:lpstr>
      <vt:lpstr>Wingdings</vt:lpstr>
      <vt:lpstr>Times New Roman</vt:lpstr>
      <vt:lpstr>楷体_GB2312</vt:lpstr>
      <vt:lpstr>新宋体</vt:lpstr>
      <vt:lpstr>思源黑体 CN Heavy</vt:lpstr>
      <vt:lpstr>黑体</vt:lpstr>
      <vt:lpstr>Wingdings 2</vt:lpstr>
      <vt:lpstr>Consolas</vt:lpstr>
      <vt:lpstr>仿宋</vt:lpstr>
      <vt:lpstr>方正启体简体</vt:lpstr>
      <vt:lpstr>微软雅黑</vt:lpstr>
      <vt:lpstr>楷体</vt:lpstr>
      <vt:lpstr>华文中宋</vt:lpstr>
      <vt:lpstr>Calibri</vt:lpstr>
      <vt:lpstr>Wingdings</vt:lpstr>
      <vt:lpstr>Wingdings</vt:lpstr>
      <vt:lpstr>Arial Unicode MS</vt:lpstr>
      <vt:lpstr>Symbol</vt:lpstr>
      <vt:lpstr>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CC</cp:lastModifiedBy>
  <cp:revision>1258</cp:revision>
  <dcterms:created xsi:type="dcterms:W3CDTF">2004-10-20T02:22:00Z</dcterms:created>
  <dcterms:modified xsi:type="dcterms:W3CDTF">2022-06-24T13:40:55Z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7C2922F8F9DD4C0D929143E57D6EE0BC</vt:lpwstr>
  </property>
  <property fmtid="{D5CDD505-2E9C-101B-9397-08002B2CF9AE}" pid="3" name="KSOProductBuildVer">
    <vt:lpwstr>2052-11.1.0.11830</vt:lpwstr>
  </property>
</Properties>
</file>